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Lst>
  <p:notesMasterIdLst>
    <p:notesMasterId r:id="rId50"/>
  </p:notesMasterIdLst>
  <p:handoutMasterIdLst>
    <p:handoutMasterId r:id="rId51"/>
  </p:handoutMasterIdLst>
  <p:sldIdLst>
    <p:sldId id="1369" r:id="rId3"/>
    <p:sldId id="1761" r:id="rId4"/>
    <p:sldId id="1762" r:id="rId5"/>
    <p:sldId id="1763" r:id="rId6"/>
    <p:sldId id="1674" r:id="rId7"/>
    <p:sldId id="1675" r:id="rId8"/>
    <p:sldId id="1683" r:id="rId9"/>
    <p:sldId id="1679" r:id="rId10"/>
    <p:sldId id="1680" r:id="rId11"/>
    <p:sldId id="1689" r:id="rId12"/>
    <p:sldId id="762" r:id="rId13"/>
    <p:sldId id="761" r:id="rId14"/>
    <p:sldId id="764" r:id="rId15"/>
    <p:sldId id="765" r:id="rId16"/>
    <p:sldId id="766" r:id="rId17"/>
    <p:sldId id="767" r:id="rId18"/>
    <p:sldId id="768" r:id="rId19"/>
    <p:sldId id="716" r:id="rId20"/>
    <p:sldId id="847" r:id="rId21"/>
    <p:sldId id="781" r:id="rId22"/>
    <p:sldId id="763" r:id="rId23"/>
    <p:sldId id="1418" r:id="rId24"/>
    <p:sldId id="770" r:id="rId25"/>
    <p:sldId id="769" r:id="rId26"/>
    <p:sldId id="772" r:id="rId27"/>
    <p:sldId id="773" r:id="rId28"/>
    <p:sldId id="1691" r:id="rId29"/>
    <p:sldId id="759" r:id="rId30"/>
    <p:sldId id="1693" r:id="rId31"/>
    <p:sldId id="1415" r:id="rId32"/>
    <p:sldId id="1692" r:id="rId33"/>
    <p:sldId id="775" r:id="rId34"/>
    <p:sldId id="1694" r:id="rId35"/>
    <p:sldId id="1695" r:id="rId36"/>
    <p:sldId id="779" r:id="rId37"/>
    <p:sldId id="785" r:id="rId38"/>
    <p:sldId id="782" r:id="rId39"/>
    <p:sldId id="783" r:id="rId40"/>
    <p:sldId id="784" r:id="rId41"/>
    <p:sldId id="1682" r:id="rId42"/>
    <p:sldId id="1424" r:id="rId43"/>
    <p:sldId id="1681" r:id="rId44"/>
    <p:sldId id="1685" r:id="rId45"/>
    <p:sldId id="1686" r:id="rId46"/>
    <p:sldId id="1690" r:id="rId47"/>
    <p:sldId id="1764" r:id="rId48"/>
    <p:sldId id="1688" r:id="rId4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FF0000"/>
    <a:srgbClr val="FF6600"/>
    <a:srgbClr val="A2CCE8"/>
    <a:srgbClr val="000000"/>
    <a:srgbClr val="00359E"/>
    <a:srgbClr val="92D050"/>
    <a:srgbClr val="DE6A22"/>
    <a:srgbClr val="AAE600"/>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5119" autoAdjust="0"/>
  </p:normalViewPr>
  <p:slideViewPr>
    <p:cSldViewPr>
      <p:cViewPr varScale="1">
        <p:scale>
          <a:sx n="70" d="100"/>
          <a:sy n="70" d="100"/>
        </p:scale>
        <p:origin x="942"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https://www.thewoventalepress.net/2018/02/12/an-anatomy-lesson/</a:t>
            </a:r>
          </a:p>
          <a:p>
            <a:endParaRPr lang="en-US" sz="1000" dirty="0"/>
          </a:p>
        </p:txBody>
      </p:sp>
      <p:sp>
        <p:nvSpPr>
          <p:cNvPr id="4" name="Slide Number Placeholder 3"/>
          <p:cNvSpPr>
            <a:spLocks noGrp="1"/>
          </p:cNvSpPr>
          <p:nvPr>
            <p:ph type="sldNum" sz="quarter" idx="5"/>
          </p:nvPr>
        </p:nvSpPr>
        <p:spPr/>
        <p:txBody>
          <a:bodyPr/>
          <a:lstStyle/>
          <a:p>
            <a:fld id="{F523E3DF-FB59-4075-B972-C0DFEE45DED1}" type="slidenum">
              <a:rPr lang="en-US" smtClean="0"/>
              <a:t>18</a:t>
            </a:fld>
            <a:endParaRPr lang="en-US"/>
          </a:p>
        </p:txBody>
      </p:sp>
    </p:spTree>
    <p:extLst>
      <p:ext uri="{BB962C8B-B14F-4D97-AF65-F5344CB8AC3E}">
        <p14:creationId xmlns:p14="http://schemas.microsoft.com/office/powerpoint/2010/main" val="183495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45</a:t>
            </a:fld>
            <a:endParaRPr lang="en-US"/>
          </a:p>
        </p:txBody>
      </p:sp>
    </p:spTree>
    <p:extLst>
      <p:ext uri="{BB962C8B-B14F-4D97-AF65-F5344CB8AC3E}">
        <p14:creationId xmlns:p14="http://schemas.microsoft.com/office/powerpoint/2010/main" val="229677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A6FD65B-CAEB-4D22-AD7E-2F61F22CDE8D}"/>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
                <a:schemeClr val="bg1"/>
              </a:buClr>
              <a:buFont typeface="+mj-lt"/>
              <a:buNone/>
              <a:defRPr b="0" i="0">
                <a:solidFill>
                  <a:schemeClr val="bg1"/>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C14BE98E-A4C6-4206-BB03-22E8467561B8}" type="slidenum">
              <a:rPr lang="en-US" smtClean="0"/>
              <a:pPr/>
              <a:t>‹#›</a:t>
            </a:fld>
            <a:endParaRPr lang="en-US"/>
          </a:p>
        </p:txBody>
      </p:sp>
    </p:spTree>
    <p:extLst>
      <p:ext uri="{BB962C8B-B14F-4D97-AF65-F5344CB8AC3E}">
        <p14:creationId xmlns:p14="http://schemas.microsoft.com/office/powerpoint/2010/main" val="257646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C14BE98E-A4C6-4206-BB03-22E8467561B8}" type="slidenum">
              <a:rPr lang="en-US" smtClean="0"/>
              <a:pPr/>
              <a:t>‹#›</a:t>
            </a:fld>
            <a:endParaRPr lang="en-US"/>
          </a:p>
        </p:txBody>
      </p:sp>
    </p:spTree>
    <p:extLst>
      <p:ext uri="{BB962C8B-B14F-4D97-AF65-F5344CB8AC3E}">
        <p14:creationId xmlns:p14="http://schemas.microsoft.com/office/powerpoint/2010/main" val="121663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7B4A04D-C5B0-4C0C-8315-D9E451E497B1}"/>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0960C90-18D7-4F5C-ACCF-F8B8349E202E}"/>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14BE98E-A4C6-4206-BB03-22E8467561B8}" type="slidenum">
              <a:rPr lang="en-US" smtClean="0"/>
              <a:pPr/>
              <a:t>‹#›</a:t>
            </a:fld>
            <a:endParaRPr lang="en-US"/>
          </a:p>
        </p:txBody>
      </p:sp>
    </p:spTree>
    <p:extLst>
      <p:ext uri="{BB962C8B-B14F-4D97-AF65-F5344CB8AC3E}">
        <p14:creationId xmlns:p14="http://schemas.microsoft.com/office/powerpoint/2010/main" val="135444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5046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C14BE98E-A4C6-4206-BB03-22E8467561B8}" type="slidenum">
              <a:rPr lang="en-US" smtClean="0"/>
              <a:pPr/>
              <a:t>‹#›</a:t>
            </a:fld>
            <a:endParaRPr lang="en-US"/>
          </a:p>
        </p:txBody>
      </p:sp>
    </p:spTree>
    <p:extLst>
      <p:ext uri="{BB962C8B-B14F-4D97-AF65-F5344CB8AC3E}">
        <p14:creationId xmlns:p14="http://schemas.microsoft.com/office/powerpoint/2010/main" val="300661180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apps.oasas.ny.gov/portal/page/portal/OASAS_APPS/CDS_Public_Documentation/TAB38646/Tab/CDS_Batch_Transaction_File_Specification_0.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merriam-webster.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merriam-webster.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merriam-webster.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s://www.merriam-webster.com/" TargetMode="Externa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merriam-webster.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hyperlink" Target="bfo-2020-defhelp.xlsx"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hyperlink" Target="https://ebookcentral-proquest-com.gate.lib.buffalo.edu/lib/buffalo/detail.action?docID=3433795&amp;pq-origsite=primo"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ebookcentral-proquest-com.gate.lib.buffalo.edu/lib/buffalo/detail.action?docID=3433795&amp;pq-origsite=primo"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2025</a:t>
            </a:r>
            <a:br>
              <a:rPr lang="en-US" sz="2400" dirty="0"/>
            </a:br>
            <a:r>
              <a:rPr lang="en-US" sz="2400" dirty="0"/>
              <a:t>Introduction to Biomedical Ontology</a:t>
            </a:r>
            <a:br>
              <a:rPr lang="en-US" sz="4400" dirty="0"/>
            </a:br>
            <a:br>
              <a:rPr lang="en-US" sz="1600" dirty="0"/>
            </a:br>
            <a:r>
              <a:rPr lang="en-US" sz="3200" dirty="0"/>
              <a:t>Class 5 – Sept 24, 2025</a:t>
            </a:r>
            <a:br>
              <a:rPr lang="en-US" sz="4400" dirty="0"/>
            </a:br>
            <a:r>
              <a:rPr lang="en-US" sz="4400" dirty="0"/>
              <a:t>General principles for realism-based ontology development</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B3886-68C7-4B4D-96C1-AA5057CC8DF8}"/>
              </a:ext>
            </a:extLst>
          </p:cNvPr>
          <p:cNvSpPr>
            <a:spLocks noGrp="1"/>
          </p:cNvSpPr>
          <p:nvPr>
            <p:ph type="title"/>
          </p:nvPr>
        </p:nvSpPr>
        <p:spPr/>
        <p:txBody>
          <a:bodyPr/>
          <a:lstStyle/>
          <a:p>
            <a:r>
              <a:rPr lang="en-US" dirty="0"/>
              <a:t>OASAS data checking instructions</a:t>
            </a:r>
          </a:p>
        </p:txBody>
      </p:sp>
      <p:sp>
        <p:nvSpPr>
          <p:cNvPr id="5" name="Content Placeholder 4">
            <a:extLst>
              <a:ext uri="{FF2B5EF4-FFF2-40B4-BE49-F238E27FC236}">
                <a16:creationId xmlns:a16="http://schemas.microsoft.com/office/drawing/2014/main" id="{31A2B143-9293-45E2-9AEF-5ABDFCC54B36}"/>
              </a:ext>
            </a:extLst>
          </p:cNvPr>
          <p:cNvSpPr>
            <a:spLocks noGrp="1"/>
          </p:cNvSpPr>
          <p:nvPr>
            <p:ph idx="1"/>
          </p:nvPr>
        </p:nvSpPr>
        <p:spPr/>
        <p:txBody>
          <a:bodyPr/>
          <a:lstStyle/>
          <a:p>
            <a:pPr>
              <a:buFont typeface="Arial" panose="020B0604020202020204" pitchFamily="34" charset="0"/>
              <a:buChar char="•"/>
            </a:pPr>
            <a:r>
              <a:rPr lang="en-US" dirty="0"/>
              <a:t>[CHILDREN_LIVING_WITH_CLIENT] must be a whole number between 0 and 9</a:t>
            </a:r>
          </a:p>
          <a:p>
            <a:pPr>
              <a:buFont typeface="Arial" panose="020B0604020202020204" pitchFamily="34" charset="0"/>
              <a:buChar char="•"/>
            </a:pPr>
            <a:endParaRPr lang="en-US" sz="1200" dirty="0"/>
          </a:p>
          <a:p>
            <a:pPr>
              <a:buFont typeface="Arial" panose="020B0604020202020204" pitchFamily="34" charset="0"/>
              <a:buChar char="•"/>
            </a:pPr>
            <a:r>
              <a:rPr lang="en-US" dirty="0"/>
              <a:t>If [PRIMARY_SUBSTANCE_CODE] is 0 (none), then [PRIMARY_AGE_OF_FIRST_USE] must be space filled.</a:t>
            </a:r>
          </a:p>
          <a:p>
            <a:pPr>
              <a:buFont typeface="Arial" panose="020B0604020202020204" pitchFamily="34" charset="0"/>
              <a:buChar char="•"/>
            </a:pPr>
            <a:endParaRPr lang="en-US" sz="1200" dirty="0"/>
          </a:p>
          <a:p>
            <a:pPr>
              <a:buFont typeface="Arial" panose="020B0604020202020204" pitchFamily="34" charset="0"/>
              <a:buChar char="•"/>
            </a:pPr>
            <a:r>
              <a:rPr lang="en-US" dirty="0"/>
              <a:t>[PRIMARY_AGE_OF_FIRST_USE] cannot be greater than the age at admission.</a:t>
            </a:r>
          </a:p>
          <a:p>
            <a:pPr>
              <a:buFont typeface="Arial" panose="020B0604020202020204" pitchFamily="34" charset="0"/>
              <a:buChar char="•"/>
            </a:pPr>
            <a:endParaRPr lang="en-US" sz="1200" dirty="0"/>
          </a:p>
          <a:p>
            <a:pPr>
              <a:buFont typeface="Arial" panose="020B0604020202020204" pitchFamily="34" charset="0"/>
              <a:buChar char="•"/>
            </a:pPr>
            <a:r>
              <a:rPr lang="en-US" dirty="0"/>
              <a:t>[PREGNANT] </a:t>
            </a:r>
          </a:p>
          <a:p>
            <a:pPr lvl="1">
              <a:buFont typeface="Arial" panose="020B0604020202020204" pitchFamily="34" charset="0"/>
              <a:buChar char="•"/>
            </a:pPr>
            <a:r>
              <a:rPr lang="en-US" dirty="0"/>
              <a:t>[PREGNANT] must be either 1 (Yes) or 2 (No). </a:t>
            </a:r>
          </a:p>
          <a:p>
            <a:pPr lvl="1">
              <a:buFont typeface="Arial" panose="020B0604020202020204" pitchFamily="34" charset="0"/>
              <a:buChar char="•"/>
            </a:pPr>
            <a:r>
              <a:rPr lang="en-US" dirty="0"/>
              <a:t>If [SEX] is 1 (Male), [PREGNANT] cannot be 1 (Yes).</a:t>
            </a:r>
          </a:p>
        </p:txBody>
      </p:sp>
      <p:sp>
        <p:nvSpPr>
          <p:cNvPr id="6" name="Slide Number Placeholder 3">
            <a:extLst>
              <a:ext uri="{FF2B5EF4-FFF2-40B4-BE49-F238E27FC236}">
                <a16:creationId xmlns:a16="http://schemas.microsoft.com/office/drawing/2014/main" id="{028367A1-1635-4F80-8759-040D41493F16}"/>
              </a:ext>
            </a:extLst>
          </p:cNvPr>
          <p:cNvSpPr txBox="1">
            <a:spLocks/>
          </p:cNvSpPr>
          <p:nvPr/>
        </p:nvSpPr>
        <p:spPr>
          <a:xfrm>
            <a:off x="0" y="6477001"/>
            <a:ext cx="381000" cy="261610"/>
          </a:xfrm>
          <a:prstGeom prst="rect">
            <a:avLst/>
          </a:prstGeom>
        </p:spPr>
        <p:txBody>
          <a:bodyPr vert="horz" lIns="91440" tIns="45720" rIns="91440" bIns="45720" rtlCol="0" anchor="b"/>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7C5DB68A-9D44-4073-920F-D08D647C06A7}" type="slidenum">
              <a:rPr lang="en-US" smtClean="0"/>
              <a:pPr/>
              <a:t>10</a:t>
            </a:fld>
            <a:endParaRPr lang="en-US" dirty="0"/>
          </a:p>
        </p:txBody>
      </p:sp>
      <p:sp>
        <p:nvSpPr>
          <p:cNvPr id="7" name="Rectangle 6">
            <a:extLst>
              <a:ext uri="{FF2B5EF4-FFF2-40B4-BE49-F238E27FC236}">
                <a16:creationId xmlns:a16="http://schemas.microsoft.com/office/drawing/2014/main" id="{88B26802-F0A7-44E0-9537-FA7FA172CEE7}"/>
              </a:ext>
            </a:extLst>
          </p:cNvPr>
          <p:cNvSpPr/>
          <p:nvPr/>
        </p:nvSpPr>
        <p:spPr>
          <a:xfrm>
            <a:off x="2438400" y="6215390"/>
            <a:ext cx="6629400" cy="523220"/>
          </a:xfrm>
          <a:prstGeom prst="rect">
            <a:avLst/>
          </a:prstGeom>
        </p:spPr>
        <p:txBody>
          <a:bodyPr wrap="square">
            <a:spAutoFit/>
          </a:bodyPr>
          <a:lstStyle/>
          <a:p>
            <a:pPr algn="r"/>
            <a:r>
              <a:rPr lang="en-US" sz="1400" b="0" dirty="0">
                <a:solidFill>
                  <a:schemeClr val="bg1"/>
                </a:solidFill>
                <a:hlinkClick r:id="rId2"/>
              </a:rPr>
              <a:t>https://apps.oasas.ny.gov/portal/page/portal/OASAS_APPS/CDS_Public_Documentation/TAB38646/Tab/CDS_Batch_Transaction_File_Specification_0.pdf</a:t>
            </a:r>
            <a:r>
              <a:rPr lang="en-US" sz="1400" b="0" dirty="0">
                <a:solidFill>
                  <a:schemeClr val="bg1"/>
                </a:solidFill>
              </a:rPr>
              <a:t> </a:t>
            </a:r>
          </a:p>
        </p:txBody>
      </p:sp>
    </p:spTree>
    <p:extLst>
      <p:ext uri="{BB962C8B-B14F-4D97-AF65-F5344CB8AC3E}">
        <p14:creationId xmlns:p14="http://schemas.microsoft.com/office/powerpoint/2010/main" val="406139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533400"/>
            <a:ext cx="8686800" cy="762000"/>
          </a:xfrm>
        </p:spPr>
        <p:txBody>
          <a:bodyPr/>
          <a:lstStyle/>
          <a:p>
            <a:r>
              <a:rPr lang="en-US" dirty="0"/>
              <a:t>Two important science- and research- related disciplines</a:t>
            </a:r>
          </a:p>
        </p:txBody>
      </p:sp>
      <p:sp>
        <p:nvSpPr>
          <p:cNvPr id="6" name="Content Placeholder 5"/>
          <p:cNvSpPr>
            <a:spLocks noGrp="1"/>
          </p:cNvSpPr>
          <p:nvPr>
            <p:ph idx="1"/>
          </p:nvPr>
        </p:nvSpPr>
        <p:spPr>
          <a:xfrm>
            <a:off x="0" y="1676400"/>
            <a:ext cx="4343400" cy="4953000"/>
          </a:xfrm>
        </p:spPr>
        <p:txBody>
          <a:bodyPr/>
          <a:lstStyle/>
          <a:p>
            <a:pPr algn="ctr"/>
            <a:r>
              <a:rPr lang="en-US" b="1" u="sng" dirty="0"/>
              <a:t>Ontology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7" name="Content Placeholder 5"/>
          <p:cNvSpPr txBox="1">
            <a:spLocks/>
          </p:cNvSpPr>
          <p:nvPr/>
        </p:nvSpPr>
        <p:spPr>
          <a:xfrm>
            <a:off x="4572001" y="1676400"/>
            <a:ext cx="45720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ctr" defTabSz="914400" rtl="0" eaLnBrk="1" fontAlgn="base" latinLnBrk="0" hangingPunct="1">
              <a:lnSpc>
                <a:spcPct val="100000"/>
              </a:lnSpc>
              <a:spcBef>
                <a:spcPct val="20000"/>
              </a:spcBef>
              <a:spcAft>
                <a:spcPct val="0"/>
              </a:spcAft>
              <a:buClr>
                <a:srgbClr val="FFFFFF"/>
              </a:buClr>
              <a:buSzTx/>
              <a:buFontTx/>
              <a:buNone/>
              <a:tabLst/>
              <a:defRPr/>
            </a:pPr>
            <a:r>
              <a:rPr kumimoji="0" lang="en-US" sz="2400" b="0" i="0" u="sng" strike="noStrike" kern="0" cap="none" spc="0" normalizeH="0" baseline="0" noProof="0" dirty="0">
                <a:ln>
                  <a:noFill/>
                </a:ln>
                <a:solidFill>
                  <a:srgbClr val="FFFFFF"/>
                </a:solidFill>
                <a:effectLst/>
                <a:uLnTx/>
                <a:uFillTx/>
                <a:latin typeface="Trebuchet MS"/>
                <a:ea typeface="ＭＳ Ｐゴシック" pitchFamily="122" charset="-128"/>
              </a:rPr>
              <a:t>Terminology</a:t>
            </a:r>
          </a:p>
          <a:p>
            <a:pPr marL="342900" marR="0" lvl="0" indent="-34290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16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342900" marR="0" lvl="0" indent="-34290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07494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533400"/>
            <a:ext cx="8686800" cy="762000"/>
          </a:xfrm>
        </p:spPr>
        <p:txBody>
          <a:bodyPr/>
          <a:lstStyle/>
          <a:p>
            <a:r>
              <a:rPr lang="en-US" dirty="0"/>
              <a:t>Two important science- and research- related disciplines</a:t>
            </a:r>
          </a:p>
        </p:txBody>
      </p:sp>
      <p:sp>
        <p:nvSpPr>
          <p:cNvPr id="6" name="Content Placeholder 5"/>
          <p:cNvSpPr>
            <a:spLocks noGrp="1"/>
          </p:cNvSpPr>
          <p:nvPr>
            <p:ph idx="1"/>
          </p:nvPr>
        </p:nvSpPr>
        <p:spPr>
          <a:xfrm>
            <a:off x="0" y="1676400"/>
            <a:ext cx="4343400" cy="4953000"/>
          </a:xfrm>
        </p:spPr>
        <p:txBody>
          <a:bodyPr/>
          <a:lstStyle/>
          <a:p>
            <a:pPr algn="ctr"/>
            <a:r>
              <a:rPr lang="en-US" b="1" u="sng" dirty="0"/>
              <a:t>Ontology</a:t>
            </a:r>
          </a:p>
          <a:p>
            <a:endParaRPr lang="en-US" dirty="0"/>
          </a:p>
          <a:p>
            <a:pPr>
              <a:buFont typeface="Arial" panose="020B0604020202020204" pitchFamily="34" charset="0"/>
              <a:buChar char="•"/>
            </a:pPr>
            <a:r>
              <a:rPr lang="en-US" dirty="0"/>
              <a:t>What entities exist?</a:t>
            </a:r>
          </a:p>
          <a:p>
            <a:pPr>
              <a:buFont typeface="Arial" panose="020B0604020202020204" pitchFamily="34" charset="0"/>
              <a:buChar char="•"/>
            </a:pPr>
            <a:endParaRPr lang="en-US" dirty="0"/>
          </a:p>
          <a:p>
            <a:pPr>
              <a:buFont typeface="Arial" panose="020B0604020202020204" pitchFamily="34" charset="0"/>
              <a:buChar char="•"/>
            </a:pPr>
            <a:r>
              <a:rPr lang="en-US" dirty="0"/>
              <a:t>How do entities relate to each other?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7" name="Content Placeholder 5"/>
          <p:cNvSpPr txBox="1">
            <a:spLocks/>
          </p:cNvSpPr>
          <p:nvPr/>
        </p:nvSpPr>
        <p:spPr>
          <a:xfrm>
            <a:off x="4572000" y="1676400"/>
            <a:ext cx="45720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ctr" defTabSz="914400" rtl="0" eaLnBrk="1" fontAlgn="base" latinLnBrk="0" hangingPunct="1">
              <a:lnSpc>
                <a:spcPct val="100000"/>
              </a:lnSpc>
              <a:spcBef>
                <a:spcPct val="20000"/>
              </a:spcBef>
              <a:spcAft>
                <a:spcPct val="0"/>
              </a:spcAft>
              <a:buClr>
                <a:srgbClr val="FFFFFF"/>
              </a:buClr>
              <a:buSzTx/>
              <a:buFontTx/>
              <a:buNone/>
              <a:tabLst/>
              <a:defRPr/>
            </a:pPr>
            <a:r>
              <a:rPr kumimoji="0" lang="en-US" sz="2400" b="0" i="0" u="sng" strike="noStrike" kern="0" cap="none" spc="0" normalizeH="0" baseline="0" noProof="0" dirty="0">
                <a:ln>
                  <a:noFill/>
                </a:ln>
                <a:solidFill>
                  <a:srgbClr val="FFFFFF"/>
                </a:solidFill>
                <a:effectLst/>
                <a:uLnTx/>
                <a:uFillTx/>
                <a:latin typeface="Trebuchet MS"/>
                <a:ea typeface="ＭＳ Ｐゴシック" pitchFamily="122" charset="-128"/>
              </a:rPr>
              <a:t>Terminology</a:t>
            </a:r>
          </a:p>
          <a:p>
            <a:pPr marL="342900" marR="0" lvl="0" indent="-34290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R="0" lvl="0" algn="l" defTabSz="914400" rtl="0" eaLnBrk="1" fontAlgn="base" latinLnBrk="0" hangingPunct="1">
              <a:lnSpc>
                <a:spcPct val="100000"/>
              </a:lnSpc>
              <a:spcBef>
                <a:spcPct val="20000"/>
              </a:spcBef>
              <a:spcAft>
                <a:spcPct val="0"/>
              </a:spcAft>
              <a:buClr>
                <a:srgbClr val="FFFFFF"/>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rPr>
              <a:t>What entities, if any at all, are denoted by words or terms?</a:t>
            </a:r>
          </a:p>
          <a:p>
            <a:pPr marR="0" lvl="0" algn="l" defTabSz="914400" rtl="0" eaLnBrk="1" fontAlgn="base" latinLnBrk="0" hangingPunct="1">
              <a:lnSpc>
                <a:spcPct val="100000"/>
              </a:lnSpc>
              <a:spcBef>
                <a:spcPts val="1200"/>
              </a:spcBef>
              <a:spcAft>
                <a:spcPct val="0"/>
              </a:spcAft>
              <a:buClr>
                <a:srgbClr val="FFFFFF"/>
              </a:buClr>
              <a:buSzTx/>
              <a:buFont typeface="Arial" panose="020B0604020202020204" pitchFamily="34" charset="0"/>
              <a:buChar char="•"/>
              <a:tabLst/>
              <a:defRPr/>
            </a:pPr>
            <a:r>
              <a:rPr lang="en-US" sz="2000" kern="0" dirty="0">
                <a:solidFill>
                  <a:srgbClr val="FFFFFF"/>
                </a:solidFill>
              </a:rPr>
              <a:t>How do terms relate to each other?</a:t>
            </a:r>
          </a:p>
          <a:p>
            <a:pPr marR="0" lvl="0" algn="l" defTabSz="914400" rtl="0" eaLnBrk="1" fontAlgn="base" latinLnBrk="0" hangingPunct="1">
              <a:lnSpc>
                <a:spcPct val="100000"/>
              </a:lnSpc>
              <a:spcBef>
                <a:spcPts val="1200"/>
              </a:spcBef>
              <a:spcAft>
                <a:spcPct val="0"/>
              </a:spcAft>
              <a:buClr>
                <a:srgbClr val="FFFFFF"/>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rPr>
              <a:t>How to form declarative terms?</a:t>
            </a: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0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16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rPr>
              <a:t>‘Earth’    ‘</a:t>
            </a:r>
            <a:r>
              <a:rPr kumimoji="0" lang="en-US" sz="2400" b="0" i="0" u="none" strike="noStrike" kern="0" cap="none" spc="0" normalizeH="0" baseline="0" noProof="0" dirty="0" err="1">
                <a:ln>
                  <a:noFill/>
                </a:ln>
                <a:solidFill>
                  <a:srgbClr val="FFFFFF"/>
                </a:solidFill>
                <a:effectLst/>
                <a:uLnTx/>
                <a:uFillTx/>
                <a:latin typeface="Trebuchet MS"/>
                <a:ea typeface="ＭＳ Ｐゴシック" pitchFamily="122" charset="-128"/>
              </a:rPr>
              <a:t>Aarde</a:t>
            </a:r>
            <a:r>
              <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rPr>
              <a:t>’    ‘La Terre’</a:t>
            </a:r>
          </a:p>
          <a:p>
            <a:pPr marL="342900" marR="0" lvl="0" indent="-34290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166814" y="4825425"/>
            <a:ext cx="227017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 first</a:t>
            </a:r>
          </a:p>
        </p:txBody>
      </p:sp>
      <p:sp>
        <p:nvSpPr>
          <p:cNvPr id="11" name="TextBox 10"/>
          <p:cNvSpPr txBox="1"/>
          <p:nvPr/>
        </p:nvSpPr>
        <p:spPr>
          <a:xfrm>
            <a:off x="4968996" y="4825425"/>
            <a:ext cx="367658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 first</a:t>
            </a:r>
          </a:p>
        </p:txBody>
      </p:sp>
      <p:pic>
        <p:nvPicPr>
          <p:cNvPr id="12" name="Picture 4" descr="glo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550741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18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Canonical case: faithful representation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‘Earth’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a:t>
            </a:r>
            <a:r>
              <a:rPr kumimoji="0" lang="en-US" sz="3200" b="0" i="0" u="none" strike="noStrike" kern="1200" cap="none" spc="0" normalizeH="0" baseline="0" noProof="0" dirty="0" err="1">
                <a:ln>
                  <a:noFill/>
                </a:ln>
                <a:solidFill>
                  <a:srgbClr val="FFFFFF"/>
                </a:solidFill>
                <a:effectLst/>
                <a:uLnTx/>
                <a:uFillTx/>
                <a:latin typeface="Times New Roman" pitchFamily="18" charset="0"/>
                <a:ea typeface="+mn-ea"/>
                <a:cs typeface="+mn-cs"/>
              </a:rPr>
              <a:t>Aarde</a:t>
            </a: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‘La Terre’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a:t>
            </a:r>
          </a:p>
        </p:txBody>
      </p:sp>
      <p:pic>
        <p:nvPicPr>
          <p:cNvPr id="12" name="Picture 4" descr="glo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369" y="30861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endCxn id="12" idx="3"/>
          </p:cNvCxnSpPr>
          <p:nvPr/>
        </p:nvCxnSpPr>
        <p:spPr bwMode="auto">
          <a:xfrm flipH="1">
            <a:off x="3444769" y="3352800"/>
            <a:ext cx="2613659" cy="9525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3" name="Straight Arrow Connector 12"/>
          <p:cNvCxnSpPr>
            <a:endCxn id="12" idx="3"/>
          </p:cNvCxnSpPr>
          <p:nvPr/>
        </p:nvCxnSpPr>
        <p:spPr bwMode="auto">
          <a:xfrm flipH="1">
            <a:off x="3444769" y="4280475"/>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6" name="Straight Arrow Connector 15"/>
          <p:cNvCxnSpPr>
            <a:endCxn id="12" idx="3"/>
          </p:cNvCxnSpPr>
          <p:nvPr/>
        </p:nvCxnSpPr>
        <p:spPr bwMode="auto">
          <a:xfrm flipH="1" flipV="1">
            <a:off x="3444769" y="4305300"/>
            <a:ext cx="2616941" cy="94107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8" name="TextBox 17"/>
          <p:cNvSpPr txBox="1"/>
          <p:nvPr/>
        </p:nvSpPr>
        <p:spPr>
          <a:xfrm>
            <a:off x="3503024" y="4923215"/>
            <a:ext cx="2098203" cy="156966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imes New Roman" pitchFamily="18" charset="0"/>
                <a:ea typeface="+mn-ea"/>
                <a:cs typeface="+mn-cs"/>
              </a:rPr>
              <a:t>denotes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imes New Roman" pitchFamily="18" charset="0"/>
                <a:ea typeface="+mn-ea"/>
                <a:cs typeface="+mn-cs"/>
              </a:rPr>
              <a:t>means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imes New Roman" pitchFamily="18" charset="0"/>
                <a:ea typeface="+mn-ea"/>
                <a:cs typeface="+mn-cs"/>
              </a:rPr>
              <a:t>represents </a:t>
            </a:r>
          </a:p>
        </p:txBody>
      </p:sp>
      <p:sp>
        <p:nvSpPr>
          <p:cNvPr id="14" name="Content Placeholder 13">
            <a:extLst>
              <a:ext uri="{FF2B5EF4-FFF2-40B4-BE49-F238E27FC236}">
                <a16:creationId xmlns:a16="http://schemas.microsoft.com/office/drawing/2014/main" id="{7A6D736F-AA12-4F0B-AF73-57EC8E3253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768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sp>
        <p:nvSpPr>
          <p:cNvPr id="2" name="TextBox 1"/>
          <p:cNvSpPr txBox="1"/>
          <p:nvPr/>
        </p:nvSpPr>
        <p:spPr>
          <a:xfrm>
            <a:off x="6116936" y="2576016"/>
            <a:ext cx="1710726" cy="30469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‘unicorn’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cxnSp>
        <p:nvCxnSpPr>
          <p:cNvPr id="12" name="Straight Arrow Connector 11"/>
          <p:cNvCxnSpPr/>
          <p:nvPr/>
        </p:nvCxnSpPr>
        <p:spPr bwMode="auto">
          <a:xfrm flipH="1">
            <a:off x="3444769" y="3848100"/>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9" name="Group 18"/>
          <p:cNvGrpSpPr/>
          <p:nvPr/>
        </p:nvGrpSpPr>
        <p:grpSpPr>
          <a:xfrm>
            <a:off x="4123504" y="3505200"/>
            <a:ext cx="744592" cy="685800"/>
            <a:chOff x="838200" y="4724400"/>
            <a:chExt cx="1676400" cy="1676400"/>
          </a:xfrm>
        </p:grpSpPr>
        <p:cxnSp>
          <p:nvCxnSpPr>
            <p:cNvPr id="8" name="Straight Connector 7"/>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426016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842" y="3227516"/>
            <a:ext cx="1967706" cy="2552700"/>
          </a:xfrm>
          <a:prstGeom prst="rect">
            <a:avLst/>
          </a:prstGeom>
        </p:spPr>
      </p:pic>
      <p:sp>
        <p:nvSpPr>
          <p:cNvPr id="14" name="TextBox 13">
            <a:extLst>
              <a:ext uri="{FF2B5EF4-FFF2-40B4-BE49-F238E27FC236}">
                <a16:creationId xmlns:a16="http://schemas.microsoft.com/office/drawing/2014/main" id="{47B11AD3-00DB-4B31-81F3-59F0F4CD890F}"/>
              </a:ext>
            </a:extLst>
          </p:cNvPr>
          <p:cNvSpPr txBox="1"/>
          <p:nvPr/>
        </p:nvSpPr>
        <p:spPr>
          <a:xfrm>
            <a:off x="6116936" y="2576016"/>
            <a:ext cx="1710726" cy="30469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‘unicorn’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cxnSp>
        <p:nvCxnSpPr>
          <p:cNvPr id="16" name="Straight Arrow Connector 15">
            <a:extLst>
              <a:ext uri="{FF2B5EF4-FFF2-40B4-BE49-F238E27FC236}">
                <a16:creationId xmlns:a16="http://schemas.microsoft.com/office/drawing/2014/main" id="{12774267-E341-4860-84FC-86EB7C19AD70}"/>
              </a:ext>
            </a:extLst>
          </p:cNvPr>
          <p:cNvCxnSpPr/>
          <p:nvPr/>
        </p:nvCxnSpPr>
        <p:spPr bwMode="auto">
          <a:xfrm flipH="1">
            <a:off x="3444769" y="3848100"/>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7" name="Group 16">
            <a:extLst>
              <a:ext uri="{FF2B5EF4-FFF2-40B4-BE49-F238E27FC236}">
                <a16:creationId xmlns:a16="http://schemas.microsoft.com/office/drawing/2014/main" id="{98AF5B89-B539-4D59-9669-3A6B9957E78B}"/>
              </a:ext>
            </a:extLst>
          </p:cNvPr>
          <p:cNvGrpSpPr/>
          <p:nvPr/>
        </p:nvGrpSpPr>
        <p:grpSpPr>
          <a:xfrm>
            <a:off x="4123504" y="3505200"/>
            <a:ext cx="744592" cy="685800"/>
            <a:chOff x="838200" y="4724400"/>
            <a:chExt cx="1676400" cy="1676400"/>
          </a:xfrm>
        </p:grpSpPr>
        <p:cxnSp>
          <p:nvCxnSpPr>
            <p:cNvPr id="18" name="Straight Connector 17">
              <a:extLst>
                <a:ext uri="{FF2B5EF4-FFF2-40B4-BE49-F238E27FC236}">
                  <a16:creationId xmlns:a16="http://schemas.microsoft.com/office/drawing/2014/main" id="{2970CB02-888C-4918-898B-55A102428B07}"/>
                </a:ext>
              </a:extLst>
            </p:cNvPr>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B901514B-CF8A-4A88-8BEA-BBAD0B147A53}"/>
                </a:ext>
              </a:extLst>
            </p:cNvPr>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14905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7" name="Content Placeholder 5"/>
          <p:cNvSpPr txBox="1">
            <a:spLocks/>
          </p:cNvSpPr>
          <p:nvPr/>
        </p:nvSpPr>
        <p:spPr>
          <a:xfrm>
            <a:off x="4800600" y="16764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ctr" defTabSz="914400" rtl="0" eaLnBrk="1" fontAlgn="base" latinLnBrk="0" hangingPunct="1">
              <a:lnSpc>
                <a:spcPct val="100000"/>
              </a:lnSpc>
              <a:spcBef>
                <a:spcPct val="20000"/>
              </a:spcBef>
              <a:spcAft>
                <a:spcPct val="0"/>
              </a:spcAft>
              <a:buClr>
                <a:srgbClr val="FFFFFF"/>
              </a:buClr>
              <a:buSzTx/>
              <a:buFontTx/>
              <a:buNone/>
              <a:tabLst/>
              <a:defRPr/>
            </a:pPr>
            <a:r>
              <a:rPr kumimoji="0" lang="en-US" sz="2400" b="0" i="0" u="sng" strike="noStrike" kern="0" cap="none" spc="0" normalizeH="0" baseline="0" noProof="0" dirty="0">
                <a:ln>
                  <a:noFill/>
                </a:ln>
                <a:solidFill>
                  <a:srgbClr val="FFFFFF"/>
                </a:solidFill>
                <a:effectLst/>
                <a:uLnTx/>
                <a:uFillTx/>
                <a:latin typeface="Trebuchet MS"/>
                <a:ea typeface="ＭＳ Ｐゴシック" pitchFamily="122" charset="-128"/>
              </a:rPr>
              <a:t>Terminology</a:t>
            </a:r>
          </a:p>
          <a:p>
            <a:pPr marL="342900" marR="0" lvl="0" indent="-34290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16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342900" marR="0" lvl="0" indent="-34290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sp>
        <p:nvSpPr>
          <p:cNvPr id="2" name="TextBox 1"/>
          <p:cNvSpPr txBox="1"/>
          <p:nvPr/>
        </p:nvSpPr>
        <p:spPr>
          <a:xfrm>
            <a:off x="6282046" y="2980372"/>
            <a:ext cx="1380506" cy="34163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sng" strike="noStrike" kern="0" cap="none" spc="0" normalizeH="0" baseline="0" noProof="0" dirty="0">
                <a:ln>
                  <a:noFill/>
                </a:ln>
                <a:solidFill>
                  <a:srgbClr val="FFFFFF"/>
                </a:solidFill>
                <a:effectLst/>
                <a:uLnTx/>
                <a:uFillTx/>
                <a:latin typeface="Trebuchet MS" panose="020B0603020202020204" pitchFamily="34" charset="0"/>
                <a:ea typeface="+mn-ea"/>
                <a:cs typeface="+mn-cs"/>
              </a:rPr>
              <a:t>Graphics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232" y="5029200"/>
            <a:ext cx="1168134" cy="1295400"/>
          </a:xfrm>
          <a:prstGeom prst="rect">
            <a:avLst/>
          </a:prstGeom>
        </p:spPr>
      </p:pic>
      <p:cxnSp>
        <p:nvCxnSpPr>
          <p:cNvPr id="15" name="Straight Arrow Connector 14"/>
          <p:cNvCxnSpPr/>
          <p:nvPr/>
        </p:nvCxnSpPr>
        <p:spPr bwMode="auto">
          <a:xfrm flipH="1">
            <a:off x="3451860" y="5600700"/>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6" name="Group 15"/>
          <p:cNvGrpSpPr/>
          <p:nvPr/>
        </p:nvGrpSpPr>
        <p:grpSpPr>
          <a:xfrm>
            <a:off x="4130595" y="5257800"/>
            <a:ext cx="744592" cy="685800"/>
            <a:chOff x="838200" y="4724400"/>
            <a:chExt cx="1676400" cy="1676400"/>
          </a:xfrm>
        </p:grpSpPr>
        <p:cxnSp>
          <p:nvCxnSpPr>
            <p:cNvPr id="17" name="Straight Connector 16"/>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21" name="Oval 20"/>
          <p:cNvSpPr/>
          <p:nvPr/>
        </p:nvSpPr>
        <p:spPr bwMode="auto">
          <a:xfrm>
            <a:off x="7913370" y="1797666"/>
            <a:ext cx="2286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2" name="Oval 21"/>
          <p:cNvSpPr/>
          <p:nvPr/>
        </p:nvSpPr>
        <p:spPr bwMode="auto">
          <a:xfrm>
            <a:off x="7650480" y="5105400"/>
            <a:ext cx="2286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cxnSp>
        <p:nvCxnSpPr>
          <p:cNvPr id="24" name="Elbow Connector 23"/>
          <p:cNvCxnSpPr>
            <a:cxnSpLocks/>
            <a:stCxn id="21" idx="6"/>
          </p:cNvCxnSpPr>
          <p:nvPr/>
        </p:nvCxnSpPr>
        <p:spPr bwMode="auto">
          <a:xfrm flipH="1">
            <a:off x="7879080" y="1911966"/>
            <a:ext cx="262890" cy="2812434"/>
          </a:xfrm>
          <a:prstGeom prst="bentConnector4">
            <a:avLst>
              <a:gd name="adj1" fmla="val -195977"/>
              <a:gd name="adj2" fmla="val 99345"/>
            </a:avLst>
          </a:prstGeom>
          <a:solidFill>
            <a:schemeClr val="accent1"/>
          </a:solidFill>
          <a:ln w="57150" cap="flat" cmpd="sng" algn="ctr">
            <a:solidFill>
              <a:srgbClr val="A2CCE8"/>
            </a:solidFill>
            <a:prstDash val="solid"/>
            <a:round/>
            <a:headEnd type="triangle" w="med" len="med"/>
            <a:tailEnd type="triangle" w="med" len="med"/>
          </a:ln>
          <a:effectLst/>
        </p:spPr>
      </p:cxnSp>
      <p:sp>
        <p:nvSpPr>
          <p:cNvPr id="40" name="TextBox 39">
            <a:extLst>
              <a:ext uri="{FF2B5EF4-FFF2-40B4-BE49-F238E27FC236}">
                <a16:creationId xmlns:a16="http://schemas.microsoft.com/office/drawing/2014/main" id="{E24BFD44-33E3-4072-8DC3-06D9C553DF1C}"/>
              </a:ext>
            </a:extLst>
          </p:cNvPr>
          <p:cNvSpPr txBox="1"/>
          <p:nvPr/>
        </p:nvSpPr>
        <p:spPr>
          <a:xfrm>
            <a:off x="6116472" y="2576016"/>
            <a:ext cx="1710726" cy="30469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‘unicorn’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cxnSp>
        <p:nvCxnSpPr>
          <p:cNvPr id="41" name="Straight Arrow Connector 40">
            <a:extLst>
              <a:ext uri="{FF2B5EF4-FFF2-40B4-BE49-F238E27FC236}">
                <a16:creationId xmlns:a16="http://schemas.microsoft.com/office/drawing/2014/main" id="{EE3128D8-882B-444F-98E2-94D6C06477F4}"/>
              </a:ext>
            </a:extLst>
          </p:cNvPr>
          <p:cNvCxnSpPr/>
          <p:nvPr/>
        </p:nvCxnSpPr>
        <p:spPr bwMode="auto">
          <a:xfrm flipH="1">
            <a:off x="3444769" y="3848100"/>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42" name="Group 41">
            <a:extLst>
              <a:ext uri="{FF2B5EF4-FFF2-40B4-BE49-F238E27FC236}">
                <a16:creationId xmlns:a16="http://schemas.microsoft.com/office/drawing/2014/main" id="{48674FF9-E317-4DC5-994F-B841F303EF08}"/>
              </a:ext>
            </a:extLst>
          </p:cNvPr>
          <p:cNvGrpSpPr/>
          <p:nvPr/>
        </p:nvGrpSpPr>
        <p:grpSpPr>
          <a:xfrm>
            <a:off x="4123504" y="3505200"/>
            <a:ext cx="744592" cy="685800"/>
            <a:chOff x="838200" y="4724400"/>
            <a:chExt cx="1676400" cy="1676400"/>
          </a:xfrm>
        </p:grpSpPr>
        <p:cxnSp>
          <p:nvCxnSpPr>
            <p:cNvPr id="43" name="Straight Connector 42">
              <a:extLst>
                <a:ext uri="{FF2B5EF4-FFF2-40B4-BE49-F238E27FC236}">
                  <a16:creationId xmlns:a16="http://schemas.microsoft.com/office/drawing/2014/main" id="{15C59D4A-9D2D-49FE-B426-74241BC260D9}"/>
                </a:ext>
              </a:extLst>
            </p:cNvPr>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5ACECF34-2132-4C58-82A1-90D8D3AA8CD8}"/>
                </a:ext>
              </a:extLst>
            </p:cNvPr>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229390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6" name="Content Placeholder 5"/>
          <p:cNvSpPr>
            <a:spLocks noGrp="1"/>
          </p:cNvSpPr>
          <p:nvPr>
            <p:ph idx="1"/>
          </p:nvPr>
        </p:nvSpPr>
        <p:spPr>
          <a:xfrm>
            <a:off x="228600" y="1676400"/>
            <a:ext cx="4114800" cy="4953000"/>
          </a:xfrm>
        </p:spPr>
        <p:txBody>
          <a:bodyPr/>
          <a:lstStyle/>
          <a:p>
            <a:pPr algn="ctr"/>
            <a:r>
              <a:rPr lang="en-US" b="1" u="sng" dirty="0"/>
              <a:t>Conceptualism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7" name="Content Placeholder 5"/>
          <p:cNvSpPr txBox="1">
            <a:spLocks/>
          </p:cNvSpPr>
          <p:nvPr/>
        </p:nvSpPr>
        <p:spPr>
          <a:xfrm>
            <a:off x="4800600" y="16764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ctr" defTabSz="914400" rtl="0" eaLnBrk="1" fontAlgn="base" latinLnBrk="0" hangingPunct="1">
              <a:lnSpc>
                <a:spcPct val="100000"/>
              </a:lnSpc>
              <a:spcBef>
                <a:spcPct val="20000"/>
              </a:spcBef>
              <a:spcAft>
                <a:spcPct val="0"/>
              </a:spcAft>
              <a:buClr>
                <a:srgbClr val="FFFFFF"/>
              </a:buClr>
              <a:buSzTx/>
              <a:buFontTx/>
              <a:buNone/>
              <a:tabLst/>
              <a:defRPr/>
            </a:pPr>
            <a:r>
              <a:rPr kumimoji="0" lang="en-US" sz="2400" b="0" i="0" u="sng" strike="noStrike" kern="0" cap="none" spc="0" normalizeH="0" baseline="0" noProof="0" dirty="0">
                <a:ln>
                  <a:noFill/>
                </a:ln>
                <a:solidFill>
                  <a:srgbClr val="FFFFFF"/>
                </a:solidFill>
                <a:effectLst/>
                <a:uLnTx/>
                <a:uFillTx/>
                <a:latin typeface="Trebuchet MS"/>
                <a:ea typeface="ＭＳ Ｐゴシック" pitchFamily="122" charset="-128"/>
              </a:rPr>
              <a:t>Terminology</a:t>
            </a:r>
          </a:p>
          <a:p>
            <a:pPr marL="342900" marR="0" lvl="0" indent="-34290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1600" b="0" i="0" u="none" strike="noStrike" kern="0" cap="none" spc="0" normalizeH="0" baseline="0" noProof="0" dirty="0">
              <a:ln>
                <a:noFill/>
              </a:ln>
              <a:solidFill>
                <a:srgbClr val="FFFFFF"/>
              </a:solidFill>
              <a:effectLst/>
              <a:uLnTx/>
              <a:uFillTx/>
              <a:latin typeface="Trebuchet MS"/>
              <a:ea typeface="ＭＳ Ｐゴシック" pitchFamily="122" charset="-128"/>
            </a:endParaRPr>
          </a:p>
          <a:p>
            <a:pPr marL="342900" marR="0" lvl="0" indent="-342900" algn="l" defTabSz="914400" rtl="0" eaLnBrk="1" fontAlgn="base" latinLnBrk="0" hangingPunct="1">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Trebuchet MS"/>
              <a:ea typeface="ＭＳ Ｐゴシック" pitchFamily="122" charset="-128"/>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138761" y="2286000"/>
            <a:ext cx="2326279" cy="10772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 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Imagination</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cxnSp>
        <p:nvCxnSpPr>
          <p:cNvPr id="12" name="Straight Arrow Connector 11"/>
          <p:cNvCxnSpPr>
            <a:cxnSpLocks/>
          </p:cNvCxnSpPr>
          <p:nvPr/>
        </p:nvCxnSpPr>
        <p:spPr bwMode="auto">
          <a:xfrm flipH="1">
            <a:off x="3452650" y="3886200"/>
            <a:ext cx="2612870" cy="1006319"/>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p:nvPr/>
        </p:nvCxnSpPr>
        <p:spPr bwMode="auto">
          <a:xfrm flipH="1" flipV="1">
            <a:off x="3541477" y="5122511"/>
            <a:ext cx="2600480" cy="723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4" name="Cloud Callout 13"/>
          <p:cNvSpPr/>
          <p:nvPr/>
        </p:nvSpPr>
        <p:spPr bwMode="auto">
          <a:xfrm>
            <a:off x="1047884" y="4349217"/>
            <a:ext cx="2210719" cy="148229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609785 w 1985439"/>
              <a:gd name="connsiteY0" fmla="*/ 1243013 h 1104900"/>
              <a:gd name="connsiteX1" fmla="*/ 579093 w 1985439"/>
              <a:gd name="connsiteY1" fmla="*/ 1273705 h 1104900"/>
              <a:gd name="connsiteX2" fmla="*/ 548401 w 1985439"/>
              <a:gd name="connsiteY2" fmla="*/ 1243013 h 1104900"/>
              <a:gd name="connsiteX3" fmla="*/ 579093 w 1985439"/>
              <a:gd name="connsiteY3" fmla="*/ 1212321 h 1104900"/>
              <a:gd name="connsiteX4" fmla="*/ 609785 w 1985439"/>
              <a:gd name="connsiteY4" fmla="*/ 1243013 h 1104900"/>
              <a:gd name="connsiteX0" fmla="*/ 663198 w 1985439"/>
              <a:gd name="connsiteY0" fmla="*/ 1205079 h 1104900"/>
              <a:gd name="connsiteX1" fmla="*/ 601815 w 1985439"/>
              <a:gd name="connsiteY1" fmla="*/ 1266462 h 1104900"/>
              <a:gd name="connsiteX2" fmla="*/ 540432 w 1985439"/>
              <a:gd name="connsiteY2" fmla="*/ 1205079 h 1104900"/>
              <a:gd name="connsiteX3" fmla="*/ 601815 w 1985439"/>
              <a:gd name="connsiteY3" fmla="*/ 1143696 h 1104900"/>
              <a:gd name="connsiteX4" fmla="*/ 663198 w 1985439"/>
              <a:gd name="connsiteY4" fmla="*/ 1205079 h 1104900"/>
              <a:gd name="connsiteX0" fmla="*/ 748152 w 1985439"/>
              <a:gd name="connsiteY0" fmla="*/ 1114485 h 1104900"/>
              <a:gd name="connsiteX1" fmla="*/ 656077 w 1985439"/>
              <a:gd name="connsiteY1" fmla="*/ 1206560 h 1104900"/>
              <a:gd name="connsiteX2" fmla="*/ 564002 w 1985439"/>
              <a:gd name="connsiteY2" fmla="*/ 1114485 h 1104900"/>
              <a:gd name="connsiteX3" fmla="*/ 656077 w 1985439"/>
              <a:gd name="connsiteY3" fmla="*/ 1022410 h 1104900"/>
              <a:gd name="connsiteX4" fmla="*/ 748152 w 1985439"/>
              <a:gd name="connsiteY4" fmla="*/ 1114485 h 11049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760602 w 1988013"/>
              <a:gd name="connsiteY1" fmla="*/ 1202954 h 1270099"/>
              <a:gd name="connsiteX2" fmla="*/ 565657 w 1988013"/>
              <a:gd name="connsiteY2" fmla="*/ 111087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565657 w 1988013"/>
              <a:gd name="connsiteY2" fmla="*/ 111087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497077 w 1988013"/>
              <a:gd name="connsiteY2" fmla="*/ 123660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439927 w 1988013"/>
              <a:gd name="connsiteY2" fmla="*/ 105372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866360 w 1988013"/>
              <a:gd name="connsiteY1" fmla="*/ 104568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439927 w 1988013"/>
              <a:gd name="connsiteY2" fmla="*/ 105372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50068"/>
              <a:gd name="connsiteX1" fmla="*/ 5659 w 43256"/>
              <a:gd name="connsiteY1" fmla="*/ 6766 h 50068"/>
              <a:gd name="connsiteX2" fmla="*/ 14041 w 43256"/>
              <a:gd name="connsiteY2" fmla="*/ 5061 h 50068"/>
              <a:gd name="connsiteX3" fmla="*/ 22492 w 43256"/>
              <a:gd name="connsiteY3" fmla="*/ 3291 h 50068"/>
              <a:gd name="connsiteX4" fmla="*/ 25785 w 43256"/>
              <a:gd name="connsiteY4" fmla="*/ 59 h 50068"/>
              <a:gd name="connsiteX5" fmla="*/ 29869 w 43256"/>
              <a:gd name="connsiteY5" fmla="*/ 2340 h 50068"/>
              <a:gd name="connsiteX6" fmla="*/ 35499 w 43256"/>
              <a:gd name="connsiteY6" fmla="*/ 549 h 50068"/>
              <a:gd name="connsiteX7" fmla="*/ 38354 w 43256"/>
              <a:gd name="connsiteY7" fmla="*/ 5435 h 50068"/>
              <a:gd name="connsiteX8" fmla="*/ 42018 w 43256"/>
              <a:gd name="connsiteY8" fmla="*/ 10177 h 50068"/>
              <a:gd name="connsiteX9" fmla="*/ 41854 w 43256"/>
              <a:gd name="connsiteY9" fmla="*/ 15319 h 50068"/>
              <a:gd name="connsiteX10" fmla="*/ 43052 w 43256"/>
              <a:gd name="connsiteY10" fmla="*/ 23181 h 50068"/>
              <a:gd name="connsiteX11" fmla="*/ 37440 w 43256"/>
              <a:gd name="connsiteY11" fmla="*/ 30063 h 50068"/>
              <a:gd name="connsiteX12" fmla="*/ 35431 w 43256"/>
              <a:gd name="connsiteY12" fmla="*/ 35960 h 50068"/>
              <a:gd name="connsiteX13" fmla="*/ 28591 w 43256"/>
              <a:gd name="connsiteY13" fmla="*/ 36674 h 50068"/>
              <a:gd name="connsiteX14" fmla="*/ 23703 w 43256"/>
              <a:gd name="connsiteY14" fmla="*/ 42965 h 50068"/>
              <a:gd name="connsiteX15" fmla="*/ 16516 w 43256"/>
              <a:gd name="connsiteY15" fmla="*/ 39125 h 50068"/>
              <a:gd name="connsiteX16" fmla="*/ 5840 w 43256"/>
              <a:gd name="connsiteY16" fmla="*/ 35331 h 50068"/>
              <a:gd name="connsiteX17" fmla="*/ 1146 w 43256"/>
              <a:gd name="connsiteY17" fmla="*/ 31109 h 50068"/>
              <a:gd name="connsiteX18" fmla="*/ 2149 w 43256"/>
              <a:gd name="connsiteY18" fmla="*/ 25410 h 50068"/>
              <a:gd name="connsiteX19" fmla="*/ 31 w 43256"/>
              <a:gd name="connsiteY19" fmla="*/ 19563 h 50068"/>
              <a:gd name="connsiteX20" fmla="*/ 3899 w 43256"/>
              <a:gd name="connsiteY20" fmla="*/ 14366 h 50068"/>
              <a:gd name="connsiteX21" fmla="*/ 3936 w 43256"/>
              <a:gd name="connsiteY21" fmla="*/ 14229 h 50068"/>
              <a:gd name="connsiteX0" fmla="*/ 508570 w 1988013"/>
              <a:gd name="connsiteY0" fmla="*/ 1056527 h 1280549"/>
              <a:gd name="connsiteX1" fmla="*/ 580748 w 1988013"/>
              <a:gd name="connsiteY1" fmla="*/ 1270099 h 1280549"/>
              <a:gd name="connsiteX2" fmla="*/ 550056 w 1988013"/>
              <a:gd name="connsiteY2" fmla="*/ 1239407 h 1280549"/>
              <a:gd name="connsiteX3" fmla="*/ 580748 w 1988013"/>
              <a:gd name="connsiteY3" fmla="*/ 1208715 h 1280549"/>
              <a:gd name="connsiteX4" fmla="*/ 508570 w 1988013"/>
              <a:gd name="connsiteY4" fmla="*/ 1056527 h 1280549"/>
              <a:gd name="connsiteX0" fmla="*/ 664853 w 1988013"/>
              <a:gd name="connsiteY0" fmla="*/ 1201473 h 1280549"/>
              <a:gd name="connsiteX1" fmla="*/ 866360 w 1988013"/>
              <a:gd name="connsiteY1" fmla="*/ 1045686 h 1280549"/>
              <a:gd name="connsiteX2" fmla="*/ 542087 w 1988013"/>
              <a:gd name="connsiteY2" fmla="*/ 1201473 h 1280549"/>
              <a:gd name="connsiteX3" fmla="*/ 603470 w 1988013"/>
              <a:gd name="connsiteY3" fmla="*/ 1140090 h 1280549"/>
              <a:gd name="connsiteX4" fmla="*/ 664853 w 1988013"/>
              <a:gd name="connsiteY4" fmla="*/ 1201473 h 1280549"/>
              <a:gd name="connsiteX0" fmla="*/ 749807 w 1988013"/>
              <a:gd name="connsiteY0" fmla="*/ 1110879 h 1280549"/>
              <a:gd name="connsiteX1" fmla="*/ 657732 w 1988013"/>
              <a:gd name="connsiteY1" fmla="*/ 1134374 h 1280549"/>
              <a:gd name="connsiteX2" fmla="*/ 439927 w 1988013"/>
              <a:gd name="connsiteY2" fmla="*/ 1053729 h 1280549"/>
              <a:gd name="connsiteX3" fmla="*/ 657732 w 1988013"/>
              <a:gd name="connsiteY3" fmla="*/ 1018804 h 1280549"/>
              <a:gd name="connsiteX4" fmla="*/ 749807 w 1988013"/>
              <a:gd name="connsiteY4" fmla="*/ 1110879 h 1280549"/>
              <a:gd name="connsiteX0" fmla="*/ 4729 w 43256"/>
              <a:gd name="connsiteY0" fmla="*/ 26036 h 50068"/>
              <a:gd name="connsiteX1" fmla="*/ 2196 w 43256"/>
              <a:gd name="connsiteY1" fmla="*/ 25239 h 50068"/>
              <a:gd name="connsiteX2" fmla="*/ 6964 w 43256"/>
              <a:gd name="connsiteY2" fmla="*/ 34758 h 50068"/>
              <a:gd name="connsiteX3" fmla="*/ 5856 w 43256"/>
              <a:gd name="connsiteY3" fmla="*/ 35139 h 50068"/>
              <a:gd name="connsiteX4" fmla="*/ 16514 w 43256"/>
              <a:gd name="connsiteY4" fmla="*/ 38949 h 50068"/>
              <a:gd name="connsiteX5" fmla="*/ 15846 w 43256"/>
              <a:gd name="connsiteY5" fmla="*/ 37209 h 50068"/>
              <a:gd name="connsiteX6" fmla="*/ 28863 w 43256"/>
              <a:gd name="connsiteY6" fmla="*/ 34610 h 50068"/>
              <a:gd name="connsiteX7" fmla="*/ 28596 w 43256"/>
              <a:gd name="connsiteY7" fmla="*/ 36519 h 50068"/>
              <a:gd name="connsiteX8" fmla="*/ 34165 w 43256"/>
              <a:gd name="connsiteY8" fmla="*/ 22813 h 50068"/>
              <a:gd name="connsiteX9" fmla="*/ 37416 w 43256"/>
              <a:gd name="connsiteY9" fmla="*/ 29949 h 50068"/>
              <a:gd name="connsiteX10" fmla="*/ 41834 w 43256"/>
              <a:gd name="connsiteY10" fmla="*/ 15213 h 50068"/>
              <a:gd name="connsiteX11" fmla="*/ 40386 w 43256"/>
              <a:gd name="connsiteY11" fmla="*/ 17889 h 50068"/>
              <a:gd name="connsiteX12" fmla="*/ 38360 w 43256"/>
              <a:gd name="connsiteY12" fmla="*/ 5285 h 50068"/>
              <a:gd name="connsiteX13" fmla="*/ 38436 w 43256"/>
              <a:gd name="connsiteY13" fmla="*/ 6549 h 50068"/>
              <a:gd name="connsiteX14" fmla="*/ 29114 w 43256"/>
              <a:gd name="connsiteY14" fmla="*/ 3811 h 50068"/>
              <a:gd name="connsiteX15" fmla="*/ 29856 w 43256"/>
              <a:gd name="connsiteY15" fmla="*/ 2199 h 50068"/>
              <a:gd name="connsiteX16" fmla="*/ 22177 w 43256"/>
              <a:gd name="connsiteY16" fmla="*/ 4579 h 50068"/>
              <a:gd name="connsiteX17" fmla="*/ 22536 w 43256"/>
              <a:gd name="connsiteY17" fmla="*/ 3189 h 50068"/>
              <a:gd name="connsiteX18" fmla="*/ 14036 w 43256"/>
              <a:gd name="connsiteY18" fmla="*/ 5051 h 50068"/>
              <a:gd name="connsiteX19" fmla="*/ 15336 w 43256"/>
              <a:gd name="connsiteY19" fmla="*/ 6399 h 50068"/>
              <a:gd name="connsiteX20" fmla="*/ 4163 w 43256"/>
              <a:gd name="connsiteY20" fmla="*/ 15648 h 50068"/>
              <a:gd name="connsiteX21" fmla="*/ 3936 w 43256"/>
              <a:gd name="connsiteY21" fmla="*/ 14229 h 50068"/>
              <a:gd name="connsiteX0" fmla="*/ 3936 w 43256"/>
              <a:gd name="connsiteY0" fmla="*/ 14229 h 48515"/>
              <a:gd name="connsiteX1" fmla="*/ 5659 w 43256"/>
              <a:gd name="connsiteY1" fmla="*/ 6766 h 48515"/>
              <a:gd name="connsiteX2" fmla="*/ 14041 w 43256"/>
              <a:gd name="connsiteY2" fmla="*/ 5061 h 48515"/>
              <a:gd name="connsiteX3" fmla="*/ 22492 w 43256"/>
              <a:gd name="connsiteY3" fmla="*/ 3291 h 48515"/>
              <a:gd name="connsiteX4" fmla="*/ 25785 w 43256"/>
              <a:gd name="connsiteY4" fmla="*/ 59 h 48515"/>
              <a:gd name="connsiteX5" fmla="*/ 29869 w 43256"/>
              <a:gd name="connsiteY5" fmla="*/ 2340 h 48515"/>
              <a:gd name="connsiteX6" fmla="*/ 35499 w 43256"/>
              <a:gd name="connsiteY6" fmla="*/ 549 h 48515"/>
              <a:gd name="connsiteX7" fmla="*/ 38354 w 43256"/>
              <a:gd name="connsiteY7" fmla="*/ 5435 h 48515"/>
              <a:gd name="connsiteX8" fmla="*/ 42018 w 43256"/>
              <a:gd name="connsiteY8" fmla="*/ 10177 h 48515"/>
              <a:gd name="connsiteX9" fmla="*/ 41854 w 43256"/>
              <a:gd name="connsiteY9" fmla="*/ 15319 h 48515"/>
              <a:gd name="connsiteX10" fmla="*/ 43052 w 43256"/>
              <a:gd name="connsiteY10" fmla="*/ 23181 h 48515"/>
              <a:gd name="connsiteX11" fmla="*/ 37440 w 43256"/>
              <a:gd name="connsiteY11" fmla="*/ 30063 h 48515"/>
              <a:gd name="connsiteX12" fmla="*/ 35431 w 43256"/>
              <a:gd name="connsiteY12" fmla="*/ 35960 h 48515"/>
              <a:gd name="connsiteX13" fmla="*/ 28591 w 43256"/>
              <a:gd name="connsiteY13" fmla="*/ 36674 h 48515"/>
              <a:gd name="connsiteX14" fmla="*/ 23703 w 43256"/>
              <a:gd name="connsiteY14" fmla="*/ 42965 h 48515"/>
              <a:gd name="connsiteX15" fmla="*/ 16516 w 43256"/>
              <a:gd name="connsiteY15" fmla="*/ 39125 h 48515"/>
              <a:gd name="connsiteX16" fmla="*/ 5840 w 43256"/>
              <a:gd name="connsiteY16" fmla="*/ 35331 h 48515"/>
              <a:gd name="connsiteX17" fmla="*/ 1146 w 43256"/>
              <a:gd name="connsiteY17" fmla="*/ 31109 h 48515"/>
              <a:gd name="connsiteX18" fmla="*/ 2149 w 43256"/>
              <a:gd name="connsiteY18" fmla="*/ 25410 h 48515"/>
              <a:gd name="connsiteX19" fmla="*/ 31 w 43256"/>
              <a:gd name="connsiteY19" fmla="*/ 19563 h 48515"/>
              <a:gd name="connsiteX20" fmla="*/ 3899 w 43256"/>
              <a:gd name="connsiteY20" fmla="*/ 14366 h 48515"/>
              <a:gd name="connsiteX21" fmla="*/ 3936 w 43256"/>
              <a:gd name="connsiteY21" fmla="*/ 14229 h 48515"/>
              <a:gd name="connsiteX0" fmla="*/ 508570 w 1988013"/>
              <a:gd name="connsiteY0" fmla="*/ 1056527 h 1240837"/>
              <a:gd name="connsiteX1" fmla="*/ 797918 w 1988013"/>
              <a:gd name="connsiteY1" fmla="*/ 1087219 h 1240837"/>
              <a:gd name="connsiteX2" fmla="*/ 550056 w 1988013"/>
              <a:gd name="connsiteY2" fmla="*/ 1239407 h 1240837"/>
              <a:gd name="connsiteX3" fmla="*/ 580748 w 1988013"/>
              <a:gd name="connsiteY3" fmla="*/ 1208715 h 1240837"/>
              <a:gd name="connsiteX4" fmla="*/ 508570 w 1988013"/>
              <a:gd name="connsiteY4" fmla="*/ 1056527 h 1240837"/>
              <a:gd name="connsiteX0" fmla="*/ 664853 w 1988013"/>
              <a:gd name="connsiteY0" fmla="*/ 1201473 h 1240837"/>
              <a:gd name="connsiteX1" fmla="*/ 866360 w 1988013"/>
              <a:gd name="connsiteY1" fmla="*/ 1045686 h 1240837"/>
              <a:gd name="connsiteX2" fmla="*/ 542087 w 1988013"/>
              <a:gd name="connsiteY2" fmla="*/ 1201473 h 1240837"/>
              <a:gd name="connsiteX3" fmla="*/ 603470 w 1988013"/>
              <a:gd name="connsiteY3" fmla="*/ 1140090 h 1240837"/>
              <a:gd name="connsiteX4" fmla="*/ 664853 w 1988013"/>
              <a:gd name="connsiteY4" fmla="*/ 1201473 h 1240837"/>
              <a:gd name="connsiteX0" fmla="*/ 749807 w 1988013"/>
              <a:gd name="connsiteY0" fmla="*/ 1110879 h 1240837"/>
              <a:gd name="connsiteX1" fmla="*/ 657732 w 1988013"/>
              <a:gd name="connsiteY1" fmla="*/ 1134374 h 1240837"/>
              <a:gd name="connsiteX2" fmla="*/ 439927 w 1988013"/>
              <a:gd name="connsiteY2" fmla="*/ 1053729 h 1240837"/>
              <a:gd name="connsiteX3" fmla="*/ 657732 w 1988013"/>
              <a:gd name="connsiteY3" fmla="*/ 1018804 h 1240837"/>
              <a:gd name="connsiteX4" fmla="*/ 749807 w 1988013"/>
              <a:gd name="connsiteY4" fmla="*/ 1110879 h 1240837"/>
              <a:gd name="connsiteX0" fmla="*/ 4729 w 43256"/>
              <a:gd name="connsiteY0" fmla="*/ 26036 h 48515"/>
              <a:gd name="connsiteX1" fmla="*/ 2196 w 43256"/>
              <a:gd name="connsiteY1" fmla="*/ 25239 h 48515"/>
              <a:gd name="connsiteX2" fmla="*/ 6964 w 43256"/>
              <a:gd name="connsiteY2" fmla="*/ 34758 h 48515"/>
              <a:gd name="connsiteX3" fmla="*/ 5856 w 43256"/>
              <a:gd name="connsiteY3" fmla="*/ 35139 h 48515"/>
              <a:gd name="connsiteX4" fmla="*/ 16514 w 43256"/>
              <a:gd name="connsiteY4" fmla="*/ 38949 h 48515"/>
              <a:gd name="connsiteX5" fmla="*/ 15846 w 43256"/>
              <a:gd name="connsiteY5" fmla="*/ 37209 h 48515"/>
              <a:gd name="connsiteX6" fmla="*/ 28863 w 43256"/>
              <a:gd name="connsiteY6" fmla="*/ 34610 h 48515"/>
              <a:gd name="connsiteX7" fmla="*/ 28596 w 43256"/>
              <a:gd name="connsiteY7" fmla="*/ 36519 h 48515"/>
              <a:gd name="connsiteX8" fmla="*/ 34165 w 43256"/>
              <a:gd name="connsiteY8" fmla="*/ 22813 h 48515"/>
              <a:gd name="connsiteX9" fmla="*/ 37416 w 43256"/>
              <a:gd name="connsiteY9" fmla="*/ 29949 h 48515"/>
              <a:gd name="connsiteX10" fmla="*/ 41834 w 43256"/>
              <a:gd name="connsiteY10" fmla="*/ 15213 h 48515"/>
              <a:gd name="connsiteX11" fmla="*/ 40386 w 43256"/>
              <a:gd name="connsiteY11" fmla="*/ 17889 h 48515"/>
              <a:gd name="connsiteX12" fmla="*/ 38360 w 43256"/>
              <a:gd name="connsiteY12" fmla="*/ 5285 h 48515"/>
              <a:gd name="connsiteX13" fmla="*/ 38436 w 43256"/>
              <a:gd name="connsiteY13" fmla="*/ 6549 h 48515"/>
              <a:gd name="connsiteX14" fmla="*/ 29114 w 43256"/>
              <a:gd name="connsiteY14" fmla="*/ 3811 h 48515"/>
              <a:gd name="connsiteX15" fmla="*/ 29856 w 43256"/>
              <a:gd name="connsiteY15" fmla="*/ 2199 h 48515"/>
              <a:gd name="connsiteX16" fmla="*/ 22177 w 43256"/>
              <a:gd name="connsiteY16" fmla="*/ 4579 h 48515"/>
              <a:gd name="connsiteX17" fmla="*/ 22536 w 43256"/>
              <a:gd name="connsiteY17" fmla="*/ 3189 h 48515"/>
              <a:gd name="connsiteX18" fmla="*/ 14036 w 43256"/>
              <a:gd name="connsiteY18" fmla="*/ 5051 h 48515"/>
              <a:gd name="connsiteX19" fmla="*/ 15336 w 43256"/>
              <a:gd name="connsiteY19" fmla="*/ 6399 h 48515"/>
              <a:gd name="connsiteX20" fmla="*/ 4163 w 43256"/>
              <a:gd name="connsiteY20" fmla="*/ 15648 h 48515"/>
              <a:gd name="connsiteX21" fmla="*/ 3936 w 43256"/>
              <a:gd name="connsiteY21" fmla="*/ 14229 h 48515"/>
              <a:gd name="connsiteX0" fmla="*/ 3936 w 43256"/>
              <a:gd name="connsiteY0" fmla="*/ 14229 h 48515"/>
              <a:gd name="connsiteX1" fmla="*/ 5659 w 43256"/>
              <a:gd name="connsiteY1" fmla="*/ 6766 h 48515"/>
              <a:gd name="connsiteX2" fmla="*/ 14041 w 43256"/>
              <a:gd name="connsiteY2" fmla="*/ 5061 h 48515"/>
              <a:gd name="connsiteX3" fmla="*/ 22492 w 43256"/>
              <a:gd name="connsiteY3" fmla="*/ 3291 h 48515"/>
              <a:gd name="connsiteX4" fmla="*/ 25785 w 43256"/>
              <a:gd name="connsiteY4" fmla="*/ 59 h 48515"/>
              <a:gd name="connsiteX5" fmla="*/ 29869 w 43256"/>
              <a:gd name="connsiteY5" fmla="*/ 2340 h 48515"/>
              <a:gd name="connsiteX6" fmla="*/ 35499 w 43256"/>
              <a:gd name="connsiteY6" fmla="*/ 549 h 48515"/>
              <a:gd name="connsiteX7" fmla="*/ 38354 w 43256"/>
              <a:gd name="connsiteY7" fmla="*/ 5435 h 48515"/>
              <a:gd name="connsiteX8" fmla="*/ 42018 w 43256"/>
              <a:gd name="connsiteY8" fmla="*/ 10177 h 48515"/>
              <a:gd name="connsiteX9" fmla="*/ 41854 w 43256"/>
              <a:gd name="connsiteY9" fmla="*/ 15319 h 48515"/>
              <a:gd name="connsiteX10" fmla="*/ 43052 w 43256"/>
              <a:gd name="connsiteY10" fmla="*/ 23181 h 48515"/>
              <a:gd name="connsiteX11" fmla="*/ 37440 w 43256"/>
              <a:gd name="connsiteY11" fmla="*/ 30063 h 48515"/>
              <a:gd name="connsiteX12" fmla="*/ 35431 w 43256"/>
              <a:gd name="connsiteY12" fmla="*/ 35960 h 48515"/>
              <a:gd name="connsiteX13" fmla="*/ 28591 w 43256"/>
              <a:gd name="connsiteY13" fmla="*/ 36674 h 48515"/>
              <a:gd name="connsiteX14" fmla="*/ 23703 w 43256"/>
              <a:gd name="connsiteY14" fmla="*/ 42965 h 48515"/>
              <a:gd name="connsiteX15" fmla="*/ 16516 w 43256"/>
              <a:gd name="connsiteY15" fmla="*/ 39125 h 48515"/>
              <a:gd name="connsiteX16" fmla="*/ 5840 w 43256"/>
              <a:gd name="connsiteY16" fmla="*/ 35331 h 48515"/>
              <a:gd name="connsiteX17" fmla="*/ 1146 w 43256"/>
              <a:gd name="connsiteY17" fmla="*/ 31109 h 48515"/>
              <a:gd name="connsiteX18" fmla="*/ 2149 w 43256"/>
              <a:gd name="connsiteY18" fmla="*/ 25410 h 48515"/>
              <a:gd name="connsiteX19" fmla="*/ 31 w 43256"/>
              <a:gd name="connsiteY19" fmla="*/ 19563 h 48515"/>
              <a:gd name="connsiteX20" fmla="*/ 3899 w 43256"/>
              <a:gd name="connsiteY20" fmla="*/ 14366 h 48515"/>
              <a:gd name="connsiteX21" fmla="*/ 3936 w 43256"/>
              <a:gd name="connsiteY21" fmla="*/ 14229 h 48515"/>
              <a:gd name="connsiteX0" fmla="*/ 508570 w 1988013"/>
              <a:gd name="connsiteY0" fmla="*/ 1056527 h 1240837"/>
              <a:gd name="connsiteX1" fmla="*/ 797918 w 1988013"/>
              <a:gd name="connsiteY1" fmla="*/ 1087219 h 1240837"/>
              <a:gd name="connsiteX2" fmla="*/ 550056 w 1988013"/>
              <a:gd name="connsiteY2" fmla="*/ 1239407 h 1240837"/>
              <a:gd name="connsiteX3" fmla="*/ 580748 w 1988013"/>
              <a:gd name="connsiteY3" fmla="*/ 1208715 h 1240837"/>
              <a:gd name="connsiteX4" fmla="*/ 508570 w 1988013"/>
              <a:gd name="connsiteY4" fmla="*/ 1056527 h 1240837"/>
              <a:gd name="connsiteX0" fmla="*/ 493403 w 1988013"/>
              <a:gd name="connsiteY0" fmla="*/ 1098603 h 1240837"/>
              <a:gd name="connsiteX1" fmla="*/ 866360 w 1988013"/>
              <a:gd name="connsiteY1" fmla="*/ 1045686 h 1240837"/>
              <a:gd name="connsiteX2" fmla="*/ 542087 w 1988013"/>
              <a:gd name="connsiteY2" fmla="*/ 1201473 h 1240837"/>
              <a:gd name="connsiteX3" fmla="*/ 603470 w 1988013"/>
              <a:gd name="connsiteY3" fmla="*/ 1140090 h 1240837"/>
              <a:gd name="connsiteX4" fmla="*/ 493403 w 1988013"/>
              <a:gd name="connsiteY4" fmla="*/ 1098603 h 1240837"/>
              <a:gd name="connsiteX0" fmla="*/ 749807 w 1988013"/>
              <a:gd name="connsiteY0" fmla="*/ 1110879 h 1240837"/>
              <a:gd name="connsiteX1" fmla="*/ 657732 w 1988013"/>
              <a:gd name="connsiteY1" fmla="*/ 1134374 h 1240837"/>
              <a:gd name="connsiteX2" fmla="*/ 439927 w 1988013"/>
              <a:gd name="connsiteY2" fmla="*/ 1053729 h 1240837"/>
              <a:gd name="connsiteX3" fmla="*/ 657732 w 1988013"/>
              <a:gd name="connsiteY3" fmla="*/ 1018804 h 1240837"/>
              <a:gd name="connsiteX4" fmla="*/ 749807 w 1988013"/>
              <a:gd name="connsiteY4" fmla="*/ 1110879 h 1240837"/>
              <a:gd name="connsiteX0" fmla="*/ 4729 w 43256"/>
              <a:gd name="connsiteY0" fmla="*/ 26036 h 48515"/>
              <a:gd name="connsiteX1" fmla="*/ 2196 w 43256"/>
              <a:gd name="connsiteY1" fmla="*/ 25239 h 48515"/>
              <a:gd name="connsiteX2" fmla="*/ 6964 w 43256"/>
              <a:gd name="connsiteY2" fmla="*/ 34758 h 48515"/>
              <a:gd name="connsiteX3" fmla="*/ 5856 w 43256"/>
              <a:gd name="connsiteY3" fmla="*/ 35139 h 48515"/>
              <a:gd name="connsiteX4" fmla="*/ 16514 w 43256"/>
              <a:gd name="connsiteY4" fmla="*/ 38949 h 48515"/>
              <a:gd name="connsiteX5" fmla="*/ 15846 w 43256"/>
              <a:gd name="connsiteY5" fmla="*/ 37209 h 48515"/>
              <a:gd name="connsiteX6" fmla="*/ 28863 w 43256"/>
              <a:gd name="connsiteY6" fmla="*/ 34610 h 48515"/>
              <a:gd name="connsiteX7" fmla="*/ 28596 w 43256"/>
              <a:gd name="connsiteY7" fmla="*/ 36519 h 48515"/>
              <a:gd name="connsiteX8" fmla="*/ 34165 w 43256"/>
              <a:gd name="connsiteY8" fmla="*/ 22813 h 48515"/>
              <a:gd name="connsiteX9" fmla="*/ 37416 w 43256"/>
              <a:gd name="connsiteY9" fmla="*/ 29949 h 48515"/>
              <a:gd name="connsiteX10" fmla="*/ 41834 w 43256"/>
              <a:gd name="connsiteY10" fmla="*/ 15213 h 48515"/>
              <a:gd name="connsiteX11" fmla="*/ 40386 w 43256"/>
              <a:gd name="connsiteY11" fmla="*/ 17889 h 48515"/>
              <a:gd name="connsiteX12" fmla="*/ 38360 w 43256"/>
              <a:gd name="connsiteY12" fmla="*/ 5285 h 48515"/>
              <a:gd name="connsiteX13" fmla="*/ 38436 w 43256"/>
              <a:gd name="connsiteY13" fmla="*/ 6549 h 48515"/>
              <a:gd name="connsiteX14" fmla="*/ 29114 w 43256"/>
              <a:gd name="connsiteY14" fmla="*/ 3811 h 48515"/>
              <a:gd name="connsiteX15" fmla="*/ 29856 w 43256"/>
              <a:gd name="connsiteY15" fmla="*/ 2199 h 48515"/>
              <a:gd name="connsiteX16" fmla="*/ 22177 w 43256"/>
              <a:gd name="connsiteY16" fmla="*/ 4579 h 48515"/>
              <a:gd name="connsiteX17" fmla="*/ 22536 w 43256"/>
              <a:gd name="connsiteY17" fmla="*/ 3189 h 48515"/>
              <a:gd name="connsiteX18" fmla="*/ 14036 w 43256"/>
              <a:gd name="connsiteY18" fmla="*/ 5051 h 48515"/>
              <a:gd name="connsiteX19" fmla="*/ 15336 w 43256"/>
              <a:gd name="connsiteY19" fmla="*/ 6399 h 48515"/>
              <a:gd name="connsiteX20" fmla="*/ 4163 w 43256"/>
              <a:gd name="connsiteY20" fmla="*/ 15648 h 48515"/>
              <a:gd name="connsiteX21" fmla="*/ 3936 w 43256"/>
              <a:gd name="connsiteY21" fmla="*/ 14229 h 48515"/>
              <a:gd name="connsiteX0" fmla="*/ 3936 w 43256"/>
              <a:gd name="connsiteY0" fmla="*/ 14229 h 48515"/>
              <a:gd name="connsiteX1" fmla="*/ 5659 w 43256"/>
              <a:gd name="connsiteY1" fmla="*/ 6766 h 48515"/>
              <a:gd name="connsiteX2" fmla="*/ 14041 w 43256"/>
              <a:gd name="connsiteY2" fmla="*/ 5061 h 48515"/>
              <a:gd name="connsiteX3" fmla="*/ 22492 w 43256"/>
              <a:gd name="connsiteY3" fmla="*/ 3291 h 48515"/>
              <a:gd name="connsiteX4" fmla="*/ 25785 w 43256"/>
              <a:gd name="connsiteY4" fmla="*/ 59 h 48515"/>
              <a:gd name="connsiteX5" fmla="*/ 29869 w 43256"/>
              <a:gd name="connsiteY5" fmla="*/ 2340 h 48515"/>
              <a:gd name="connsiteX6" fmla="*/ 35499 w 43256"/>
              <a:gd name="connsiteY6" fmla="*/ 549 h 48515"/>
              <a:gd name="connsiteX7" fmla="*/ 38354 w 43256"/>
              <a:gd name="connsiteY7" fmla="*/ 5435 h 48515"/>
              <a:gd name="connsiteX8" fmla="*/ 42018 w 43256"/>
              <a:gd name="connsiteY8" fmla="*/ 10177 h 48515"/>
              <a:gd name="connsiteX9" fmla="*/ 41854 w 43256"/>
              <a:gd name="connsiteY9" fmla="*/ 15319 h 48515"/>
              <a:gd name="connsiteX10" fmla="*/ 43052 w 43256"/>
              <a:gd name="connsiteY10" fmla="*/ 23181 h 48515"/>
              <a:gd name="connsiteX11" fmla="*/ 37440 w 43256"/>
              <a:gd name="connsiteY11" fmla="*/ 30063 h 48515"/>
              <a:gd name="connsiteX12" fmla="*/ 35431 w 43256"/>
              <a:gd name="connsiteY12" fmla="*/ 35960 h 48515"/>
              <a:gd name="connsiteX13" fmla="*/ 28591 w 43256"/>
              <a:gd name="connsiteY13" fmla="*/ 36674 h 48515"/>
              <a:gd name="connsiteX14" fmla="*/ 23703 w 43256"/>
              <a:gd name="connsiteY14" fmla="*/ 42965 h 48515"/>
              <a:gd name="connsiteX15" fmla="*/ 16516 w 43256"/>
              <a:gd name="connsiteY15" fmla="*/ 39125 h 48515"/>
              <a:gd name="connsiteX16" fmla="*/ 5840 w 43256"/>
              <a:gd name="connsiteY16" fmla="*/ 35331 h 48515"/>
              <a:gd name="connsiteX17" fmla="*/ 1146 w 43256"/>
              <a:gd name="connsiteY17" fmla="*/ 31109 h 48515"/>
              <a:gd name="connsiteX18" fmla="*/ 2149 w 43256"/>
              <a:gd name="connsiteY18" fmla="*/ 25410 h 48515"/>
              <a:gd name="connsiteX19" fmla="*/ 31 w 43256"/>
              <a:gd name="connsiteY19" fmla="*/ 19563 h 48515"/>
              <a:gd name="connsiteX20" fmla="*/ 3899 w 43256"/>
              <a:gd name="connsiteY20" fmla="*/ 14366 h 48515"/>
              <a:gd name="connsiteX21" fmla="*/ 3936 w 43256"/>
              <a:gd name="connsiteY21" fmla="*/ 14229 h 48515"/>
              <a:gd name="connsiteX0" fmla="*/ 508570 w 1988013"/>
              <a:gd name="connsiteY0" fmla="*/ 1056527 h 1240837"/>
              <a:gd name="connsiteX1" fmla="*/ 797918 w 1988013"/>
              <a:gd name="connsiteY1" fmla="*/ 1087219 h 1240837"/>
              <a:gd name="connsiteX2" fmla="*/ 550056 w 1988013"/>
              <a:gd name="connsiteY2" fmla="*/ 1239407 h 1240837"/>
              <a:gd name="connsiteX3" fmla="*/ 580748 w 1988013"/>
              <a:gd name="connsiteY3" fmla="*/ 1208715 h 1240837"/>
              <a:gd name="connsiteX4" fmla="*/ 508570 w 1988013"/>
              <a:gd name="connsiteY4" fmla="*/ 1056527 h 1240837"/>
              <a:gd name="connsiteX0" fmla="*/ 493403 w 1988013"/>
              <a:gd name="connsiteY0" fmla="*/ 1098603 h 1240837"/>
              <a:gd name="connsiteX1" fmla="*/ 866360 w 1988013"/>
              <a:gd name="connsiteY1" fmla="*/ 1045686 h 1240837"/>
              <a:gd name="connsiteX2" fmla="*/ 542087 w 1988013"/>
              <a:gd name="connsiteY2" fmla="*/ 1201473 h 1240837"/>
              <a:gd name="connsiteX3" fmla="*/ 752060 w 1988013"/>
              <a:gd name="connsiteY3" fmla="*/ 1082940 h 1240837"/>
              <a:gd name="connsiteX4" fmla="*/ 493403 w 1988013"/>
              <a:gd name="connsiteY4" fmla="*/ 1098603 h 1240837"/>
              <a:gd name="connsiteX0" fmla="*/ 749807 w 1988013"/>
              <a:gd name="connsiteY0" fmla="*/ 1110879 h 1240837"/>
              <a:gd name="connsiteX1" fmla="*/ 657732 w 1988013"/>
              <a:gd name="connsiteY1" fmla="*/ 1134374 h 1240837"/>
              <a:gd name="connsiteX2" fmla="*/ 439927 w 1988013"/>
              <a:gd name="connsiteY2" fmla="*/ 1053729 h 1240837"/>
              <a:gd name="connsiteX3" fmla="*/ 657732 w 1988013"/>
              <a:gd name="connsiteY3" fmla="*/ 1018804 h 1240837"/>
              <a:gd name="connsiteX4" fmla="*/ 749807 w 1988013"/>
              <a:gd name="connsiteY4" fmla="*/ 1110879 h 1240837"/>
              <a:gd name="connsiteX0" fmla="*/ 4729 w 43256"/>
              <a:gd name="connsiteY0" fmla="*/ 26036 h 48515"/>
              <a:gd name="connsiteX1" fmla="*/ 2196 w 43256"/>
              <a:gd name="connsiteY1" fmla="*/ 25239 h 48515"/>
              <a:gd name="connsiteX2" fmla="*/ 6964 w 43256"/>
              <a:gd name="connsiteY2" fmla="*/ 34758 h 48515"/>
              <a:gd name="connsiteX3" fmla="*/ 5856 w 43256"/>
              <a:gd name="connsiteY3" fmla="*/ 35139 h 48515"/>
              <a:gd name="connsiteX4" fmla="*/ 16514 w 43256"/>
              <a:gd name="connsiteY4" fmla="*/ 38949 h 48515"/>
              <a:gd name="connsiteX5" fmla="*/ 15846 w 43256"/>
              <a:gd name="connsiteY5" fmla="*/ 37209 h 48515"/>
              <a:gd name="connsiteX6" fmla="*/ 28863 w 43256"/>
              <a:gd name="connsiteY6" fmla="*/ 34610 h 48515"/>
              <a:gd name="connsiteX7" fmla="*/ 28596 w 43256"/>
              <a:gd name="connsiteY7" fmla="*/ 36519 h 48515"/>
              <a:gd name="connsiteX8" fmla="*/ 34165 w 43256"/>
              <a:gd name="connsiteY8" fmla="*/ 22813 h 48515"/>
              <a:gd name="connsiteX9" fmla="*/ 37416 w 43256"/>
              <a:gd name="connsiteY9" fmla="*/ 29949 h 48515"/>
              <a:gd name="connsiteX10" fmla="*/ 41834 w 43256"/>
              <a:gd name="connsiteY10" fmla="*/ 15213 h 48515"/>
              <a:gd name="connsiteX11" fmla="*/ 40386 w 43256"/>
              <a:gd name="connsiteY11" fmla="*/ 17889 h 48515"/>
              <a:gd name="connsiteX12" fmla="*/ 38360 w 43256"/>
              <a:gd name="connsiteY12" fmla="*/ 5285 h 48515"/>
              <a:gd name="connsiteX13" fmla="*/ 38436 w 43256"/>
              <a:gd name="connsiteY13" fmla="*/ 6549 h 48515"/>
              <a:gd name="connsiteX14" fmla="*/ 29114 w 43256"/>
              <a:gd name="connsiteY14" fmla="*/ 3811 h 48515"/>
              <a:gd name="connsiteX15" fmla="*/ 29856 w 43256"/>
              <a:gd name="connsiteY15" fmla="*/ 2199 h 48515"/>
              <a:gd name="connsiteX16" fmla="*/ 22177 w 43256"/>
              <a:gd name="connsiteY16" fmla="*/ 4579 h 48515"/>
              <a:gd name="connsiteX17" fmla="*/ 22536 w 43256"/>
              <a:gd name="connsiteY17" fmla="*/ 3189 h 48515"/>
              <a:gd name="connsiteX18" fmla="*/ 14036 w 43256"/>
              <a:gd name="connsiteY18" fmla="*/ 5051 h 48515"/>
              <a:gd name="connsiteX19" fmla="*/ 15336 w 43256"/>
              <a:gd name="connsiteY19" fmla="*/ 6399 h 48515"/>
              <a:gd name="connsiteX20" fmla="*/ 4163 w 43256"/>
              <a:gd name="connsiteY20" fmla="*/ 15648 h 48515"/>
              <a:gd name="connsiteX21" fmla="*/ 3936 w 43256"/>
              <a:gd name="connsiteY21" fmla="*/ 14229 h 48515"/>
              <a:gd name="connsiteX0" fmla="*/ 3936 w 43256"/>
              <a:gd name="connsiteY0" fmla="*/ 14229 h 47293"/>
              <a:gd name="connsiteX1" fmla="*/ 5659 w 43256"/>
              <a:gd name="connsiteY1" fmla="*/ 6766 h 47293"/>
              <a:gd name="connsiteX2" fmla="*/ 14041 w 43256"/>
              <a:gd name="connsiteY2" fmla="*/ 5061 h 47293"/>
              <a:gd name="connsiteX3" fmla="*/ 22492 w 43256"/>
              <a:gd name="connsiteY3" fmla="*/ 3291 h 47293"/>
              <a:gd name="connsiteX4" fmla="*/ 25785 w 43256"/>
              <a:gd name="connsiteY4" fmla="*/ 59 h 47293"/>
              <a:gd name="connsiteX5" fmla="*/ 29869 w 43256"/>
              <a:gd name="connsiteY5" fmla="*/ 2340 h 47293"/>
              <a:gd name="connsiteX6" fmla="*/ 35499 w 43256"/>
              <a:gd name="connsiteY6" fmla="*/ 549 h 47293"/>
              <a:gd name="connsiteX7" fmla="*/ 38354 w 43256"/>
              <a:gd name="connsiteY7" fmla="*/ 5435 h 47293"/>
              <a:gd name="connsiteX8" fmla="*/ 42018 w 43256"/>
              <a:gd name="connsiteY8" fmla="*/ 10177 h 47293"/>
              <a:gd name="connsiteX9" fmla="*/ 41854 w 43256"/>
              <a:gd name="connsiteY9" fmla="*/ 15319 h 47293"/>
              <a:gd name="connsiteX10" fmla="*/ 43052 w 43256"/>
              <a:gd name="connsiteY10" fmla="*/ 23181 h 47293"/>
              <a:gd name="connsiteX11" fmla="*/ 37440 w 43256"/>
              <a:gd name="connsiteY11" fmla="*/ 30063 h 47293"/>
              <a:gd name="connsiteX12" fmla="*/ 35431 w 43256"/>
              <a:gd name="connsiteY12" fmla="*/ 35960 h 47293"/>
              <a:gd name="connsiteX13" fmla="*/ 28591 w 43256"/>
              <a:gd name="connsiteY13" fmla="*/ 36674 h 47293"/>
              <a:gd name="connsiteX14" fmla="*/ 23703 w 43256"/>
              <a:gd name="connsiteY14" fmla="*/ 42965 h 47293"/>
              <a:gd name="connsiteX15" fmla="*/ 16516 w 43256"/>
              <a:gd name="connsiteY15" fmla="*/ 39125 h 47293"/>
              <a:gd name="connsiteX16" fmla="*/ 5840 w 43256"/>
              <a:gd name="connsiteY16" fmla="*/ 35331 h 47293"/>
              <a:gd name="connsiteX17" fmla="*/ 1146 w 43256"/>
              <a:gd name="connsiteY17" fmla="*/ 31109 h 47293"/>
              <a:gd name="connsiteX18" fmla="*/ 2149 w 43256"/>
              <a:gd name="connsiteY18" fmla="*/ 25410 h 47293"/>
              <a:gd name="connsiteX19" fmla="*/ 31 w 43256"/>
              <a:gd name="connsiteY19" fmla="*/ 19563 h 47293"/>
              <a:gd name="connsiteX20" fmla="*/ 3899 w 43256"/>
              <a:gd name="connsiteY20" fmla="*/ 14366 h 47293"/>
              <a:gd name="connsiteX21" fmla="*/ 3936 w 43256"/>
              <a:gd name="connsiteY21" fmla="*/ 14229 h 47293"/>
              <a:gd name="connsiteX0" fmla="*/ 508570 w 1988013"/>
              <a:gd name="connsiteY0" fmla="*/ 1056527 h 1209578"/>
              <a:gd name="connsiteX1" fmla="*/ 797918 w 1988013"/>
              <a:gd name="connsiteY1" fmla="*/ 1087219 h 1209578"/>
              <a:gd name="connsiteX2" fmla="*/ 378606 w 1988013"/>
              <a:gd name="connsiteY2" fmla="*/ 976517 h 1209578"/>
              <a:gd name="connsiteX3" fmla="*/ 580748 w 1988013"/>
              <a:gd name="connsiteY3" fmla="*/ 1208715 h 1209578"/>
              <a:gd name="connsiteX4" fmla="*/ 508570 w 1988013"/>
              <a:gd name="connsiteY4" fmla="*/ 1056527 h 1209578"/>
              <a:gd name="connsiteX0" fmla="*/ 493403 w 1988013"/>
              <a:gd name="connsiteY0" fmla="*/ 1098603 h 1209578"/>
              <a:gd name="connsiteX1" fmla="*/ 866360 w 1988013"/>
              <a:gd name="connsiteY1" fmla="*/ 1045686 h 1209578"/>
              <a:gd name="connsiteX2" fmla="*/ 542087 w 1988013"/>
              <a:gd name="connsiteY2" fmla="*/ 1201473 h 1209578"/>
              <a:gd name="connsiteX3" fmla="*/ 752060 w 1988013"/>
              <a:gd name="connsiteY3" fmla="*/ 1082940 h 1209578"/>
              <a:gd name="connsiteX4" fmla="*/ 493403 w 1988013"/>
              <a:gd name="connsiteY4" fmla="*/ 1098603 h 1209578"/>
              <a:gd name="connsiteX0" fmla="*/ 749807 w 1988013"/>
              <a:gd name="connsiteY0" fmla="*/ 1110879 h 1209578"/>
              <a:gd name="connsiteX1" fmla="*/ 657732 w 1988013"/>
              <a:gd name="connsiteY1" fmla="*/ 1134374 h 1209578"/>
              <a:gd name="connsiteX2" fmla="*/ 439927 w 1988013"/>
              <a:gd name="connsiteY2" fmla="*/ 1053729 h 1209578"/>
              <a:gd name="connsiteX3" fmla="*/ 657732 w 1988013"/>
              <a:gd name="connsiteY3" fmla="*/ 1018804 h 1209578"/>
              <a:gd name="connsiteX4" fmla="*/ 749807 w 1988013"/>
              <a:gd name="connsiteY4" fmla="*/ 1110879 h 1209578"/>
              <a:gd name="connsiteX0" fmla="*/ 4729 w 43256"/>
              <a:gd name="connsiteY0" fmla="*/ 26036 h 47293"/>
              <a:gd name="connsiteX1" fmla="*/ 2196 w 43256"/>
              <a:gd name="connsiteY1" fmla="*/ 25239 h 47293"/>
              <a:gd name="connsiteX2" fmla="*/ 6964 w 43256"/>
              <a:gd name="connsiteY2" fmla="*/ 34758 h 47293"/>
              <a:gd name="connsiteX3" fmla="*/ 5856 w 43256"/>
              <a:gd name="connsiteY3" fmla="*/ 35139 h 47293"/>
              <a:gd name="connsiteX4" fmla="*/ 16514 w 43256"/>
              <a:gd name="connsiteY4" fmla="*/ 38949 h 47293"/>
              <a:gd name="connsiteX5" fmla="*/ 15846 w 43256"/>
              <a:gd name="connsiteY5" fmla="*/ 37209 h 47293"/>
              <a:gd name="connsiteX6" fmla="*/ 28863 w 43256"/>
              <a:gd name="connsiteY6" fmla="*/ 34610 h 47293"/>
              <a:gd name="connsiteX7" fmla="*/ 28596 w 43256"/>
              <a:gd name="connsiteY7" fmla="*/ 36519 h 47293"/>
              <a:gd name="connsiteX8" fmla="*/ 34165 w 43256"/>
              <a:gd name="connsiteY8" fmla="*/ 22813 h 47293"/>
              <a:gd name="connsiteX9" fmla="*/ 37416 w 43256"/>
              <a:gd name="connsiteY9" fmla="*/ 29949 h 47293"/>
              <a:gd name="connsiteX10" fmla="*/ 41834 w 43256"/>
              <a:gd name="connsiteY10" fmla="*/ 15213 h 47293"/>
              <a:gd name="connsiteX11" fmla="*/ 40386 w 43256"/>
              <a:gd name="connsiteY11" fmla="*/ 17889 h 47293"/>
              <a:gd name="connsiteX12" fmla="*/ 38360 w 43256"/>
              <a:gd name="connsiteY12" fmla="*/ 5285 h 47293"/>
              <a:gd name="connsiteX13" fmla="*/ 38436 w 43256"/>
              <a:gd name="connsiteY13" fmla="*/ 6549 h 47293"/>
              <a:gd name="connsiteX14" fmla="*/ 29114 w 43256"/>
              <a:gd name="connsiteY14" fmla="*/ 3811 h 47293"/>
              <a:gd name="connsiteX15" fmla="*/ 29856 w 43256"/>
              <a:gd name="connsiteY15" fmla="*/ 2199 h 47293"/>
              <a:gd name="connsiteX16" fmla="*/ 22177 w 43256"/>
              <a:gd name="connsiteY16" fmla="*/ 4579 h 47293"/>
              <a:gd name="connsiteX17" fmla="*/ 22536 w 43256"/>
              <a:gd name="connsiteY17" fmla="*/ 3189 h 47293"/>
              <a:gd name="connsiteX18" fmla="*/ 14036 w 43256"/>
              <a:gd name="connsiteY18" fmla="*/ 5051 h 47293"/>
              <a:gd name="connsiteX19" fmla="*/ 15336 w 43256"/>
              <a:gd name="connsiteY19" fmla="*/ 6399 h 47293"/>
              <a:gd name="connsiteX20" fmla="*/ 4163 w 43256"/>
              <a:gd name="connsiteY20" fmla="*/ 15648 h 47293"/>
              <a:gd name="connsiteX21" fmla="*/ 3936 w 43256"/>
              <a:gd name="connsiteY21" fmla="*/ 14229 h 47293"/>
              <a:gd name="connsiteX0" fmla="*/ 3936 w 43256"/>
              <a:gd name="connsiteY0" fmla="*/ 14229 h 47293"/>
              <a:gd name="connsiteX1" fmla="*/ 5659 w 43256"/>
              <a:gd name="connsiteY1" fmla="*/ 6766 h 47293"/>
              <a:gd name="connsiteX2" fmla="*/ 14041 w 43256"/>
              <a:gd name="connsiteY2" fmla="*/ 5061 h 47293"/>
              <a:gd name="connsiteX3" fmla="*/ 22492 w 43256"/>
              <a:gd name="connsiteY3" fmla="*/ 3291 h 47293"/>
              <a:gd name="connsiteX4" fmla="*/ 25785 w 43256"/>
              <a:gd name="connsiteY4" fmla="*/ 59 h 47293"/>
              <a:gd name="connsiteX5" fmla="*/ 29869 w 43256"/>
              <a:gd name="connsiteY5" fmla="*/ 2340 h 47293"/>
              <a:gd name="connsiteX6" fmla="*/ 35499 w 43256"/>
              <a:gd name="connsiteY6" fmla="*/ 549 h 47293"/>
              <a:gd name="connsiteX7" fmla="*/ 38354 w 43256"/>
              <a:gd name="connsiteY7" fmla="*/ 5435 h 47293"/>
              <a:gd name="connsiteX8" fmla="*/ 42018 w 43256"/>
              <a:gd name="connsiteY8" fmla="*/ 10177 h 47293"/>
              <a:gd name="connsiteX9" fmla="*/ 41854 w 43256"/>
              <a:gd name="connsiteY9" fmla="*/ 15319 h 47293"/>
              <a:gd name="connsiteX10" fmla="*/ 43052 w 43256"/>
              <a:gd name="connsiteY10" fmla="*/ 23181 h 47293"/>
              <a:gd name="connsiteX11" fmla="*/ 37440 w 43256"/>
              <a:gd name="connsiteY11" fmla="*/ 30063 h 47293"/>
              <a:gd name="connsiteX12" fmla="*/ 35431 w 43256"/>
              <a:gd name="connsiteY12" fmla="*/ 35960 h 47293"/>
              <a:gd name="connsiteX13" fmla="*/ 28591 w 43256"/>
              <a:gd name="connsiteY13" fmla="*/ 36674 h 47293"/>
              <a:gd name="connsiteX14" fmla="*/ 23703 w 43256"/>
              <a:gd name="connsiteY14" fmla="*/ 42965 h 47293"/>
              <a:gd name="connsiteX15" fmla="*/ 16516 w 43256"/>
              <a:gd name="connsiteY15" fmla="*/ 39125 h 47293"/>
              <a:gd name="connsiteX16" fmla="*/ 5840 w 43256"/>
              <a:gd name="connsiteY16" fmla="*/ 35331 h 47293"/>
              <a:gd name="connsiteX17" fmla="*/ 1146 w 43256"/>
              <a:gd name="connsiteY17" fmla="*/ 31109 h 47293"/>
              <a:gd name="connsiteX18" fmla="*/ 2149 w 43256"/>
              <a:gd name="connsiteY18" fmla="*/ 25410 h 47293"/>
              <a:gd name="connsiteX19" fmla="*/ 31 w 43256"/>
              <a:gd name="connsiteY19" fmla="*/ 19563 h 47293"/>
              <a:gd name="connsiteX20" fmla="*/ 3899 w 43256"/>
              <a:gd name="connsiteY20" fmla="*/ 14366 h 47293"/>
              <a:gd name="connsiteX21" fmla="*/ 3936 w 43256"/>
              <a:gd name="connsiteY21" fmla="*/ 14229 h 47293"/>
              <a:gd name="connsiteX0" fmla="*/ 508570 w 1988013"/>
              <a:gd name="connsiteY0" fmla="*/ 1056527 h 1209578"/>
              <a:gd name="connsiteX1" fmla="*/ 797918 w 1988013"/>
              <a:gd name="connsiteY1" fmla="*/ 1087219 h 1209578"/>
              <a:gd name="connsiteX2" fmla="*/ 378606 w 1988013"/>
              <a:gd name="connsiteY2" fmla="*/ 976517 h 1209578"/>
              <a:gd name="connsiteX3" fmla="*/ 580748 w 1988013"/>
              <a:gd name="connsiteY3" fmla="*/ 1208715 h 1209578"/>
              <a:gd name="connsiteX4" fmla="*/ 508570 w 1988013"/>
              <a:gd name="connsiteY4" fmla="*/ 1056527 h 1209578"/>
              <a:gd name="connsiteX0" fmla="*/ 493403 w 1988013"/>
              <a:gd name="connsiteY0" fmla="*/ 1098603 h 1209578"/>
              <a:gd name="connsiteX1" fmla="*/ 866360 w 1988013"/>
              <a:gd name="connsiteY1" fmla="*/ 1045686 h 1209578"/>
              <a:gd name="connsiteX2" fmla="*/ 713537 w 1988013"/>
              <a:gd name="connsiteY2" fmla="*/ 1087173 h 1209578"/>
              <a:gd name="connsiteX3" fmla="*/ 752060 w 1988013"/>
              <a:gd name="connsiteY3" fmla="*/ 1082940 h 1209578"/>
              <a:gd name="connsiteX4" fmla="*/ 493403 w 1988013"/>
              <a:gd name="connsiteY4" fmla="*/ 1098603 h 1209578"/>
              <a:gd name="connsiteX0" fmla="*/ 749807 w 1988013"/>
              <a:gd name="connsiteY0" fmla="*/ 1110879 h 1209578"/>
              <a:gd name="connsiteX1" fmla="*/ 657732 w 1988013"/>
              <a:gd name="connsiteY1" fmla="*/ 1134374 h 1209578"/>
              <a:gd name="connsiteX2" fmla="*/ 439927 w 1988013"/>
              <a:gd name="connsiteY2" fmla="*/ 1053729 h 1209578"/>
              <a:gd name="connsiteX3" fmla="*/ 657732 w 1988013"/>
              <a:gd name="connsiteY3" fmla="*/ 1018804 h 1209578"/>
              <a:gd name="connsiteX4" fmla="*/ 749807 w 1988013"/>
              <a:gd name="connsiteY4" fmla="*/ 1110879 h 1209578"/>
              <a:gd name="connsiteX0" fmla="*/ 4729 w 43256"/>
              <a:gd name="connsiteY0" fmla="*/ 26036 h 47293"/>
              <a:gd name="connsiteX1" fmla="*/ 2196 w 43256"/>
              <a:gd name="connsiteY1" fmla="*/ 25239 h 47293"/>
              <a:gd name="connsiteX2" fmla="*/ 6964 w 43256"/>
              <a:gd name="connsiteY2" fmla="*/ 34758 h 47293"/>
              <a:gd name="connsiteX3" fmla="*/ 5856 w 43256"/>
              <a:gd name="connsiteY3" fmla="*/ 35139 h 47293"/>
              <a:gd name="connsiteX4" fmla="*/ 16514 w 43256"/>
              <a:gd name="connsiteY4" fmla="*/ 38949 h 47293"/>
              <a:gd name="connsiteX5" fmla="*/ 15846 w 43256"/>
              <a:gd name="connsiteY5" fmla="*/ 37209 h 47293"/>
              <a:gd name="connsiteX6" fmla="*/ 28863 w 43256"/>
              <a:gd name="connsiteY6" fmla="*/ 34610 h 47293"/>
              <a:gd name="connsiteX7" fmla="*/ 28596 w 43256"/>
              <a:gd name="connsiteY7" fmla="*/ 36519 h 47293"/>
              <a:gd name="connsiteX8" fmla="*/ 34165 w 43256"/>
              <a:gd name="connsiteY8" fmla="*/ 22813 h 47293"/>
              <a:gd name="connsiteX9" fmla="*/ 37416 w 43256"/>
              <a:gd name="connsiteY9" fmla="*/ 29949 h 47293"/>
              <a:gd name="connsiteX10" fmla="*/ 41834 w 43256"/>
              <a:gd name="connsiteY10" fmla="*/ 15213 h 47293"/>
              <a:gd name="connsiteX11" fmla="*/ 40386 w 43256"/>
              <a:gd name="connsiteY11" fmla="*/ 17889 h 47293"/>
              <a:gd name="connsiteX12" fmla="*/ 38360 w 43256"/>
              <a:gd name="connsiteY12" fmla="*/ 5285 h 47293"/>
              <a:gd name="connsiteX13" fmla="*/ 38436 w 43256"/>
              <a:gd name="connsiteY13" fmla="*/ 6549 h 47293"/>
              <a:gd name="connsiteX14" fmla="*/ 29114 w 43256"/>
              <a:gd name="connsiteY14" fmla="*/ 3811 h 47293"/>
              <a:gd name="connsiteX15" fmla="*/ 29856 w 43256"/>
              <a:gd name="connsiteY15" fmla="*/ 2199 h 47293"/>
              <a:gd name="connsiteX16" fmla="*/ 22177 w 43256"/>
              <a:gd name="connsiteY16" fmla="*/ 4579 h 47293"/>
              <a:gd name="connsiteX17" fmla="*/ 22536 w 43256"/>
              <a:gd name="connsiteY17" fmla="*/ 3189 h 47293"/>
              <a:gd name="connsiteX18" fmla="*/ 14036 w 43256"/>
              <a:gd name="connsiteY18" fmla="*/ 5051 h 47293"/>
              <a:gd name="connsiteX19" fmla="*/ 15336 w 43256"/>
              <a:gd name="connsiteY19" fmla="*/ 6399 h 47293"/>
              <a:gd name="connsiteX20" fmla="*/ 4163 w 43256"/>
              <a:gd name="connsiteY20" fmla="*/ 15648 h 47293"/>
              <a:gd name="connsiteX21" fmla="*/ 3936 w 43256"/>
              <a:gd name="connsiteY21" fmla="*/ 14229 h 47293"/>
              <a:gd name="connsiteX0" fmla="*/ 3936 w 43256"/>
              <a:gd name="connsiteY0" fmla="*/ 14229 h 44474"/>
              <a:gd name="connsiteX1" fmla="*/ 5659 w 43256"/>
              <a:gd name="connsiteY1" fmla="*/ 6766 h 44474"/>
              <a:gd name="connsiteX2" fmla="*/ 14041 w 43256"/>
              <a:gd name="connsiteY2" fmla="*/ 5061 h 44474"/>
              <a:gd name="connsiteX3" fmla="*/ 22492 w 43256"/>
              <a:gd name="connsiteY3" fmla="*/ 3291 h 44474"/>
              <a:gd name="connsiteX4" fmla="*/ 25785 w 43256"/>
              <a:gd name="connsiteY4" fmla="*/ 59 h 44474"/>
              <a:gd name="connsiteX5" fmla="*/ 29869 w 43256"/>
              <a:gd name="connsiteY5" fmla="*/ 2340 h 44474"/>
              <a:gd name="connsiteX6" fmla="*/ 35499 w 43256"/>
              <a:gd name="connsiteY6" fmla="*/ 549 h 44474"/>
              <a:gd name="connsiteX7" fmla="*/ 38354 w 43256"/>
              <a:gd name="connsiteY7" fmla="*/ 5435 h 44474"/>
              <a:gd name="connsiteX8" fmla="*/ 42018 w 43256"/>
              <a:gd name="connsiteY8" fmla="*/ 10177 h 44474"/>
              <a:gd name="connsiteX9" fmla="*/ 41854 w 43256"/>
              <a:gd name="connsiteY9" fmla="*/ 15319 h 44474"/>
              <a:gd name="connsiteX10" fmla="*/ 43052 w 43256"/>
              <a:gd name="connsiteY10" fmla="*/ 23181 h 44474"/>
              <a:gd name="connsiteX11" fmla="*/ 37440 w 43256"/>
              <a:gd name="connsiteY11" fmla="*/ 30063 h 44474"/>
              <a:gd name="connsiteX12" fmla="*/ 35431 w 43256"/>
              <a:gd name="connsiteY12" fmla="*/ 35960 h 44474"/>
              <a:gd name="connsiteX13" fmla="*/ 28591 w 43256"/>
              <a:gd name="connsiteY13" fmla="*/ 36674 h 44474"/>
              <a:gd name="connsiteX14" fmla="*/ 23703 w 43256"/>
              <a:gd name="connsiteY14" fmla="*/ 42965 h 44474"/>
              <a:gd name="connsiteX15" fmla="*/ 16516 w 43256"/>
              <a:gd name="connsiteY15" fmla="*/ 39125 h 44474"/>
              <a:gd name="connsiteX16" fmla="*/ 5840 w 43256"/>
              <a:gd name="connsiteY16" fmla="*/ 35331 h 44474"/>
              <a:gd name="connsiteX17" fmla="*/ 1146 w 43256"/>
              <a:gd name="connsiteY17" fmla="*/ 31109 h 44474"/>
              <a:gd name="connsiteX18" fmla="*/ 2149 w 43256"/>
              <a:gd name="connsiteY18" fmla="*/ 25410 h 44474"/>
              <a:gd name="connsiteX19" fmla="*/ 31 w 43256"/>
              <a:gd name="connsiteY19" fmla="*/ 19563 h 44474"/>
              <a:gd name="connsiteX20" fmla="*/ 3899 w 43256"/>
              <a:gd name="connsiteY20" fmla="*/ 14366 h 44474"/>
              <a:gd name="connsiteX21" fmla="*/ 3936 w 43256"/>
              <a:gd name="connsiteY21" fmla="*/ 14229 h 44474"/>
              <a:gd name="connsiteX0" fmla="*/ 508570 w 1988013"/>
              <a:gd name="connsiteY0" fmla="*/ 1056527 h 1137469"/>
              <a:gd name="connsiteX1" fmla="*/ 797918 w 1988013"/>
              <a:gd name="connsiteY1" fmla="*/ 1087219 h 1137469"/>
              <a:gd name="connsiteX2" fmla="*/ 378606 w 1988013"/>
              <a:gd name="connsiteY2" fmla="*/ 976517 h 1137469"/>
              <a:gd name="connsiteX3" fmla="*/ 855068 w 1988013"/>
              <a:gd name="connsiteY3" fmla="*/ 1105845 h 1137469"/>
              <a:gd name="connsiteX4" fmla="*/ 508570 w 1988013"/>
              <a:gd name="connsiteY4" fmla="*/ 1056527 h 1137469"/>
              <a:gd name="connsiteX0" fmla="*/ 493403 w 1988013"/>
              <a:gd name="connsiteY0" fmla="*/ 1098603 h 1137469"/>
              <a:gd name="connsiteX1" fmla="*/ 866360 w 1988013"/>
              <a:gd name="connsiteY1" fmla="*/ 1045686 h 1137469"/>
              <a:gd name="connsiteX2" fmla="*/ 713537 w 1988013"/>
              <a:gd name="connsiteY2" fmla="*/ 1087173 h 1137469"/>
              <a:gd name="connsiteX3" fmla="*/ 752060 w 1988013"/>
              <a:gd name="connsiteY3" fmla="*/ 1082940 h 1137469"/>
              <a:gd name="connsiteX4" fmla="*/ 493403 w 1988013"/>
              <a:gd name="connsiteY4" fmla="*/ 1098603 h 1137469"/>
              <a:gd name="connsiteX0" fmla="*/ 749807 w 1988013"/>
              <a:gd name="connsiteY0" fmla="*/ 1110879 h 1137469"/>
              <a:gd name="connsiteX1" fmla="*/ 657732 w 1988013"/>
              <a:gd name="connsiteY1" fmla="*/ 1134374 h 1137469"/>
              <a:gd name="connsiteX2" fmla="*/ 439927 w 1988013"/>
              <a:gd name="connsiteY2" fmla="*/ 1053729 h 1137469"/>
              <a:gd name="connsiteX3" fmla="*/ 657732 w 1988013"/>
              <a:gd name="connsiteY3" fmla="*/ 1018804 h 1137469"/>
              <a:gd name="connsiteX4" fmla="*/ 749807 w 1988013"/>
              <a:gd name="connsiteY4" fmla="*/ 1110879 h 1137469"/>
              <a:gd name="connsiteX0" fmla="*/ 4729 w 43256"/>
              <a:gd name="connsiteY0" fmla="*/ 26036 h 44474"/>
              <a:gd name="connsiteX1" fmla="*/ 2196 w 43256"/>
              <a:gd name="connsiteY1" fmla="*/ 25239 h 44474"/>
              <a:gd name="connsiteX2" fmla="*/ 6964 w 43256"/>
              <a:gd name="connsiteY2" fmla="*/ 34758 h 44474"/>
              <a:gd name="connsiteX3" fmla="*/ 5856 w 43256"/>
              <a:gd name="connsiteY3" fmla="*/ 35139 h 44474"/>
              <a:gd name="connsiteX4" fmla="*/ 16514 w 43256"/>
              <a:gd name="connsiteY4" fmla="*/ 38949 h 44474"/>
              <a:gd name="connsiteX5" fmla="*/ 15846 w 43256"/>
              <a:gd name="connsiteY5" fmla="*/ 37209 h 44474"/>
              <a:gd name="connsiteX6" fmla="*/ 28863 w 43256"/>
              <a:gd name="connsiteY6" fmla="*/ 34610 h 44474"/>
              <a:gd name="connsiteX7" fmla="*/ 28596 w 43256"/>
              <a:gd name="connsiteY7" fmla="*/ 36519 h 44474"/>
              <a:gd name="connsiteX8" fmla="*/ 34165 w 43256"/>
              <a:gd name="connsiteY8" fmla="*/ 22813 h 44474"/>
              <a:gd name="connsiteX9" fmla="*/ 37416 w 43256"/>
              <a:gd name="connsiteY9" fmla="*/ 29949 h 44474"/>
              <a:gd name="connsiteX10" fmla="*/ 41834 w 43256"/>
              <a:gd name="connsiteY10" fmla="*/ 15213 h 44474"/>
              <a:gd name="connsiteX11" fmla="*/ 40386 w 43256"/>
              <a:gd name="connsiteY11" fmla="*/ 17889 h 44474"/>
              <a:gd name="connsiteX12" fmla="*/ 38360 w 43256"/>
              <a:gd name="connsiteY12" fmla="*/ 5285 h 44474"/>
              <a:gd name="connsiteX13" fmla="*/ 38436 w 43256"/>
              <a:gd name="connsiteY13" fmla="*/ 6549 h 44474"/>
              <a:gd name="connsiteX14" fmla="*/ 29114 w 43256"/>
              <a:gd name="connsiteY14" fmla="*/ 3811 h 44474"/>
              <a:gd name="connsiteX15" fmla="*/ 29856 w 43256"/>
              <a:gd name="connsiteY15" fmla="*/ 2199 h 44474"/>
              <a:gd name="connsiteX16" fmla="*/ 22177 w 43256"/>
              <a:gd name="connsiteY16" fmla="*/ 4579 h 44474"/>
              <a:gd name="connsiteX17" fmla="*/ 22536 w 43256"/>
              <a:gd name="connsiteY17" fmla="*/ 3189 h 44474"/>
              <a:gd name="connsiteX18" fmla="*/ 14036 w 43256"/>
              <a:gd name="connsiteY18" fmla="*/ 5051 h 44474"/>
              <a:gd name="connsiteX19" fmla="*/ 15336 w 43256"/>
              <a:gd name="connsiteY19" fmla="*/ 6399 h 44474"/>
              <a:gd name="connsiteX20" fmla="*/ 4163 w 43256"/>
              <a:gd name="connsiteY20" fmla="*/ 15648 h 44474"/>
              <a:gd name="connsiteX21" fmla="*/ 3936 w 43256"/>
              <a:gd name="connsiteY21" fmla="*/ 14229 h 4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4474">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1988013" h="1137469">
                <a:moveTo>
                  <a:pt x="508570" y="1056527"/>
                </a:moveTo>
                <a:cubicBezTo>
                  <a:pt x="499045" y="1053423"/>
                  <a:pt x="819579" y="1100554"/>
                  <a:pt x="797918" y="1087219"/>
                </a:cubicBezTo>
                <a:cubicBezTo>
                  <a:pt x="776257" y="1073884"/>
                  <a:pt x="378606" y="993468"/>
                  <a:pt x="378606" y="976517"/>
                </a:cubicBezTo>
                <a:cubicBezTo>
                  <a:pt x="378606" y="959566"/>
                  <a:pt x="833407" y="1092510"/>
                  <a:pt x="855068" y="1105845"/>
                </a:cubicBezTo>
                <a:cubicBezTo>
                  <a:pt x="876729" y="1119180"/>
                  <a:pt x="518095" y="1059631"/>
                  <a:pt x="508570" y="1056527"/>
                </a:cubicBezTo>
                <a:close/>
              </a:path>
              <a:path w="1988013" h="1137469">
                <a:moveTo>
                  <a:pt x="493403" y="1098603"/>
                </a:moveTo>
                <a:cubicBezTo>
                  <a:pt x="512453" y="1092394"/>
                  <a:pt x="829671" y="1047591"/>
                  <a:pt x="866360" y="1045686"/>
                </a:cubicBezTo>
                <a:cubicBezTo>
                  <a:pt x="903049" y="1043781"/>
                  <a:pt x="713537" y="1121074"/>
                  <a:pt x="713537" y="1087173"/>
                </a:cubicBezTo>
                <a:cubicBezTo>
                  <a:pt x="713537" y="1053272"/>
                  <a:pt x="788749" y="1081035"/>
                  <a:pt x="752060" y="1082940"/>
                </a:cubicBezTo>
                <a:cubicBezTo>
                  <a:pt x="715371" y="1084845"/>
                  <a:pt x="474353" y="1104812"/>
                  <a:pt x="493403" y="1098603"/>
                </a:cubicBezTo>
                <a:close/>
              </a:path>
              <a:path w="1988013" h="1137469">
                <a:moveTo>
                  <a:pt x="749807" y="1110879"/>
                </a:moveTo>
                <a:cubicBezTo>
                  <a:pt x="749807" y="1130141"/>
                  <a:pt x="709379" y="1143899"/>
                  <a:pt x="657732" y="1134374"/>
                </a:cubicBezTo>
                <a:cubicBezTo>
                  <a:pt x="606085" y="1124849"/>
                  <a:pt x="439927" y="1104581"/>
                  <a:pt x="439927" y="1053729"/>
                </a:cubicBezTo>
                <a:cubicBezTo>
                  <a:pt x="439927" y="1002877"/>
                  <a:pt x="606085" y="1009279"/>
                  <a:pt x="657732" y="1018804"/>
                </a:cubicBezTo>
                <a:cubicBezTo>
                  <a:pt x="709379" y="1028329"/>
                  <a:pt x="749807" y="1091617"/>
                  <a:pt x="749807" y="1110879"/>
                </a:cubicBezTo>
                <a:close/>
              </a:path>
              <a:path w="43256" h="44474"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pitchFamily="122" charset="0"/>
                <a:ea typeface="+mn-ea"/>
                <a:cs typeface="+mn-cs"/>
              </a:rPr>
              <a:t>unicorn concept</a:t>
            </a:r>
          </a:p>
        </p:txBody>
      </p:sp>
      <p:grpSp>
        <p:nvGrpSpPr>
          <p:cNvPr id="23" name="Group 22"/>
          <p:cNvGrpSpPr/>
          <p:nvPr/>
        </p:nvGrpSpPr>
        <p:grpSpPr>
          <a:xfrm>
            <a:off x="819285" y="2017599"/>
            <a:ext cx="3066915" cy="3734591"/>
            <a:chOff x="838200" y="4724400"/>
            <a:chExt cx="1676400" cy="1676400"/>
          </a:xfrm>
        </p:grpSpPr>
        <p:cxnSp>
          <p:nvCxnSpPr>
            <p:cNvPr id="24" name="Straight Connector 23"/>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pic>
        <p:nvPicPr>
          <p:cNvPr id="17" name="Picture 16">
            <a:extLst>
              <a:ext uri="{FF2B5EF4-FFF2-40B4-BE49-F238E27FC236}">
                <a16:creationId xmlns:a16="http://schemas.microsoft.com/office/drawing/2014/main" id="{B5E4FEC9-86D1-4350-991D-8ADEAD81F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232" y="5029200"/>
            <a:ext cx="1168134" cy="1295400"/>
          </a:xfrm>
          <a:prstGeom prst="rect">
            <a:avLst/>
          </a:prstGeom>
        </p:spPr>
      </p:pic>
      <p:sp>
        <p:nvSpPr>
          <p:cNvPr id="18" name="TextBox 17">
            <a:extLst>
              <a:ext uri="{FF2B5EF4-FFF2-40B4-BE49-F238E27FC236}">
                <a16:creationId xmlns:a16="http://schemas.microsoft.com/office/drawing/2014/main" id="{818F5EB6-DAA8-4C31-9778-3F49131CA46B}"/>
              </a:ext>
            </a:extLst>
          </p:cNvPr>
          <p:cNvSpPr txBox="1"/>
          <p:nvPr/>
        </p:nvSpPr>
        <p:spPr>
          <a:xfrm>
            <a:off x="6116936" y="2576016"/>
            <a:ext cx="1710726" cy="30469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‘unicorn’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9" name="TextBox 18">
            <a:extLst>
              <a:ext uri="{FF2B5EF4-FFF2-40B4-BE49-F238E27FC236}">
                <a16:creationId xmlns:a16="http://schemas.microsoft.com/office/drawing/2014/main" id="{B92D7F2A-F85A-48E1-A6F4-80EC69E893FB}"/>
              </a:ext>
            </a:extLst>
          </p:cNvPr>
          <p:cNvSpPr txBox="1"/>
          <p:nvPr/>
        </p:nvSpPr>
        <p:spPr>
          <a:xfrm>
            <a:off x="6282046" y="2980372"/>
            <a:ext cx="1380506" cy="34163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sng" strike="noStrike" kern="0" cap="none" spc="0" normalizeH="0" baseline="0" noProof="0" dirty="0">
                <a:ln>
                  <a:noFill/>
                </a:ln>
                <a:solidFill>
                  <a:srgbClr val="FFFFFF"/>
                </a:solidFill>
                <a:effectLst/>
                <a:uLnTx/>
                <a:uFillTx/>
                <a:latin typeface="Trebuchet MS" panose="020B0603020202020204" pitchFamily="34" charset="0"/>
                <a:ea typeface="+mn-ea"/>
                <a:cs typeface="+mn-cs"/>
              </a:rPr>
              <a:t>Graphics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56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descr="http://3.bp.blogspot.com/_2cxvSmlPoaM/Ss-JdUAcxwI/AAAAAAAADM4/fOmasxsNiCg/s800/rembrandt.jpg">
            <a:extLst>
              <a:ext uri="{FF2B5EF4-FFF2-40B4-BE49-F238E27FC236}">
                <a16:creationId xmlns:a16="http://schemas.microsoft.com/office/drawing/2014/main" id="{0EEF02A4-B608-49B9-831C-AEE90F38B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 y="575418"/>
            <a:ext cx="9145681" cy="635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A5A87997-E73D-47EA-A172-029928A80F29}"/>
              </a:ext>
            </a:extLst>
          </p:cNvPr>
          <p:cNvCxnSpPr>
            <a:cxnSpLocks/>
          </p:cNvCxnSpPr>
          <p:nvPr/>
        </p:nvCxnSpPr>
        <p:spPr bwMode="auto">
          <a:xfrm>
            <a:off x="6983730" y="3429000"/>
            <a:ext cx="2045970" cy="0"/>
          </a:xfrm>
          <a:prstGeom prst="line">
            <a:avLst/>
          </a:prstGeom>
          <a:solidFill>
            <a:schemeClr val="accent1"/>
          </a:solidFill>
          <a:ln w="9525" cap="flat" cmpd="sng" algn="ctr">
            <a:solidFill>
              <a:srgbClr val="FFC000"/>
            </a:solidFill>
            <a:prstDash val="dash"/>
            <a:round/>
            <a:headEnd type="none" w="med" len="med"/>
            <a:tailEnd type="none" w="med" len="med"/>
          </a:ln>
          <a:effectLst/>
        </p:spPr>
      </p:cxnSp>
      <p:sp>
        <p:nvSpPr>
          <p:cNvPr id="47106" name="Content Placeholder 2">
            <a:extLst>
              <a:ext uri="{FF2B5EF4-FFF2-40B4-BE49-F238E27FC236}">
                <a16:creationId xmlns:a16="http://schemas.microsoft.com/office/drawing/2014/main" id="{E44263DC-DB17-409B-9892-FFDCA7B7B686}"/>
              </a:ext>
            </a:extLst>
          </p:cNvPr>
          <p:cNvSpPr>
            <a:spLocks noGrp="1"/>
          </p:cNvSpPr>
          <p:nvPr>
            <p:ph idx="1"/>
          </p:nvPr>
        </p:nvSpPr>
        <p:spPr>
          <a:xfrm>
            <a:off x="6629400" y="762000"/>
            <a:ext cx="2400300" cy="5238750"/>
          </a:xfrm>
        </p:spPr>
        <p:txBody>
          <a:bodyPr/>
          <a:lstStyle/>
          <a:p>
            <a:pPr marL="0" indent="0" algn="ctr"/>
            <a:r>
              <a:rPr lang="en-US" altLang="en-US" sz="2100" b="1" dirty="0"/>
              <a:t>Three levels of reality</a:t>
            </a:r>
          </a:p>
          <a:p>
            <a:pPr marL="0" indent="0"/>
            <a:endParaRPr lang="en-US" altLang="en-US" sz="1650" dirty="0"/>
          </a:p>
          <a:p>
            <a:pPr marL="0" indent="0"/>
            <a:r>
              <a:rPr lang="en-US" altLang="en-US" sz="1650" dirty="0"/>
              <a:t> L1: what is the case</a:t>
            </a:r>
          </a:p>
          <a:p>
            <a:pPr marL="0" indent="0" algn="ctr"/>
            <a:r>
              <a:rPr lang="en-US" altLang="en-US" sz="1650" dirty="0" err="1">
                <a:solidFill>
                  <a:srgbClr val="FFC000"/>
                </a:solidFill>
              </a:rPr>
              <a:t>ontos</a:t>
            </a:r>
            <a:endParaRPr lang="en-US" altLang="en-US" sz="1650" dirty="0">
              <a:solidFill>
                <a:srgbClr val="FFC000"/>
              </a:solidFill>
            </a:endParaRPr>
          </a:p>
          <a:p>
            <a:pPr marL="0" indent="0"/>
            <a:endParaRPr lang="en-US" altLang="en-US" sz="1650" dirty="0"/>
          </a:p>
          <a:p>
            <a:pPr marL="0" indent="0"/>
            <a:r>
              <a:rPr lang="en-US" altLang="en-US" sz="1650" dirty="0"/>
              <a:t> L2: what we believe</a:t>
            </a:r>
          </a:p>
          <a:p>
            <a:pPr marL="0" indent="0" algn="r"/>
            <a:r>
              <a:rPr lang="en-US" altLang="en-US" sz="1650" dirty="0">
                <a:solidFill>
                  <a:srgbClr val="FFC000"/>
                </a:solidFill>
              </a:rPr>
              <a:t>thought</a:t>
            </a:r>
          </a:p>
          <a:p>
            <a:pPr marL="0" indent="0"/>
            <a:r>
              <a:rPr lang="en-US" altLang="en-US" sz="1650" dirty="0">
                <a:solidFill>
                  <a:srgbClr val="FFC000"/>
                </a:solidFill>
              </a:rPr>
              <a:t> logos</a:t>
            </a:r>
          </a:p>
          <a:p>
            <a:pPr marL="0" indent="0" algn="r"/>
            <a:r>
              <a:rPr lang="en-US" altLang="en-US" sz="1650" dirty="0">
                <a:solidFill>
                  <a:srgbClr val="FFC000"/>
                </a:solidFill>
              </a:rPr>
              <a:t>word / speech</a:t>
            </a:r>
          </a:p>
          <a:p>
            <a:pPr marL="0" indent="0"/>
            <a:r>
              <a:rPr lang="en-US" altLang="en-US" sz="1650" dirty="0"/>
              <a:t> L3: what we</a:t>
            </a:r>
          </a:p>
          <a:p>
            <a:pPr marL="0" indent="0"/>
            <a:r>
              <a:rPr lang="en-US" altLang="en-US" sz="1650" dirty="0"/>
              <a:t>       communicate</a:t>
            </a:r>
          </a:p>
        </p:txBody>
      </p:sp>
      <p:sp>
        <p:nvSpPr>
          <p:cNvPr id="47118" name="Slide Number Placeholder 26">
            <a:extLst>
              <a:ext uri="{FF2B5EF4-FFF2-40B4-BE49-F238E27FC236}">
                <a16:creationId xmlns:a16="http://schemas.microsoft.com/office/drawing/2014/main" id="{816413E6-3DAF-4F9E-AADA-3F7D2B7DC6D1}"/>
              </a:ext>
            </a:extLst>
          </p:cNvPr>
          <p:cNvSpPr>
            <a:spLocks noGrp="1"/>
          </p:cNvSpPr>
          <p:nvPr>
            <p:ph type="sldNum" sz="quarter" idx="10"/>
          </p:nvPr>
        </p:nvSpPr>
        <p:spPr bwMode="auto">
          <a:xfrm>
            <a:off x="5429250" y="5772150"/>
            <a:ext cx="1428750" cy="228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en-US"/>
            </a:defPPr>
            <a:lvl1pPr algn="r" rtl="0" fontAlgn="base">
              <a:spcBef>
                <a:spcPct val="0"/>
              </a:spcBef>
              <a:spcAft>
                <a:spcPct val="0"/>
              </a:spcAft>
              <a:defRPr sz="1050" b="0" kern="1200">
                <a:solidFill>
                  <a:schemeClr val="bg1"/>
                </a:solidFill>
                <a:latin typeface="Times New Roman" panose="02020603050405020304" pitchFamily="18" charset="0"/>
                <a:ea typeface="+mn-ea"/>
                <a:cs typeface="+mn-cs"/>
              </a:defRPr>
            </a:lvl1pPr>
            <a:lvl2pPr marL="342900" algn="ctr" rtl="0" fontAlgn="base">
              <a:spcBef>
                <a:spcPct val="0"/>
              </a:spcBef>
              <a:spcAft>
                <a:spcPct val="0"/>
              </a:spcAft>
              <a:defRPr sz="2400" b="1" kern="1200">
                <a:solidFill>
                  <a:srgbClr val="000066"/>
                </a:solidFill>
                <a:latin typeface="Times New Roman" panose="02020603050405020304" pitchFamily="18" charset="0"/>
                <a:ea typeface="+mn-ea"/>
                <a:cs typeface="+mn-cs"/>
              </a:defRPr>
            </a:lvl2pPr>
            <a:lvl3pPr marL="685800" algn="ctr" rtl="0" fontAlgn="base">
              <a:spcBef>
                <a:spcPct val="0"/>
              </a:spcBef>
              <a:spcAft>
                <a:spcPct val="0"/>
              </a:spcAft>
              <a:defRPr sz="2400" b="1" kern="1200">
                <a:solidFill>
                  <a:srgbClr val="000066"/>
                </a:solidFill>
                <a:latin typeface="Times New Roman" panose="02020603050405020304" pitchFamily="18" charset="0"/>
                <a:ea typeface="+mn-ea"/>
                <a:cs typeface="+mn-cs"/>
              </a:defRPr>
            </a:lvl3pPr>
            <a:lvl4pPr marL="1028700" algn="ctr" rtl="0" fontAlgn="base">
              <a:spcBef>
                <a:spcPct val="0"/>
              </a:spcBef>
              <a:spcAft>
                <a:spcPct val="0"/>
              </a:spcAft>
              <a:defRPr sz="2400" b="1" kern="1200">
                <a:solidFill>
                  <a:srgbClr val="000066"/>
                </a:solidFill>
                <a:latin typeface="Times New Roman" panose="02020603050405020304" pitchFamily="18" charset="0"/>
                <a:ea typeface="+mn-ea"/>
                <a:cs typeface="+mn-cs"/>
              </a:defRPr>
            </a:lvl4pPr>
            <a:lvl5pPr marL="1371600" algn="ctr" rtl="0" fontAlgn="base">
              <a:spcBef>
                <a:spcPct val="0"/>
              </a:spcBef>
              <a:spcAft>
                <a:spcPct val="0"/>
              </a:spcAft>
              <a:defRPr sz="2400" b="1" kern="1200">
                <a:solidFill>
                  <a:srgbClr val="000066"/>
                </a:solidFill>
                <a:latin typeface="Times New Roman" panose="02020603050405020304" pitchFamily="18" charset="0"/>
                <a:ea typeface="+mn-ea"/>
                <a:cs typeface="+mn-cs"/>
              </a:defRPr>
            </a:lvl5pPr>
            <a:lvl6pPr marL="1714500" algn="l" defTabSz="685800" rtl="0" eaLnBrk="1" latinLnBrk="0" hangingPunct="1">
              <a:defRPr sz="2400" b="1" kern="1200">
                <a:solidFill>
                  <a:srgbClr val="000066"/>
                </a:solidFill>
                <a:latin typeface="Times New Roman" panose="02020603050405020304" pitchFamily="18" charset="0"/>
                <a:ea typeface="+mn-ea"/>
                <a:cs typeface="+mn-cs"/>
              </a:defRPr>
            </a:lvl6pPr>
            <a:lvl7pPr marL="2057400" algn="l" defTabSz="685800" rtl="0" eaLnBrk="1" latinLnBrk="0" hangingPunct="1">
              <a:defRPr sz="2400" b="1" kern="1200">
                <a:solidFill>
                  <a:srgbClr val="000066"/>
                </a:solidFill>
                <a:latin typeface="Times New Roman" panose="02020603050405020304" pitchFamily="18" charset="0"/>
                <a:ea typeface="+mn-ea"/>
                <a:cs typeface="+mn-cs"/>
              </a:defRPr>
            </a:lvl7pPr>
            <a:lvl8pPr marL="2400300" algn="l" defTabSz="685800" rtl="0" eaLnBrk="1" latinLnBrk="0" hangingPunct="1">
              <a:defRPr sz="2400" b="1" kern="1200">
                <a:solidFill>
                  <a:srgbClr val="000066"/>
                </a:solidFill>
                <a:latin typeface="Times New Roman" panose="02020603050405020304" pitchFamily="18" charset="0"/>
                <a:ea typeface="+mn-ea"/>
                <a:cs typeface="+mn-cs"/>
              </a:defRPr>
            </a:lvl8pPr>
            <a:lvl9pPr marL="2743200" algn="l" defTabSz="685800" rtl="0" eaLnBrk="1" latinLnBrk="0" hangingPunct="1">
              <a:defRPr sz="2400" b="1" kern="1200">
                <a:solidFill>
                  <a:srgbClr val="000066"/>
                </a:solidFill>
                <a:latin typeface="Times New Roman" panose="02020603050405020304" pitchFamily="18" charset="0"/>
                <a:ea typeface="+mn-ea"/>
                <a:cs typeface="+mn-cs"/>
              </a:defRPr>
            </a:lvl9pPr>
          </a:lstStyle>
          <a:p>
            <a:pPr eaLnBrk="1" hangingPunct="1"/>
            <a:fld id="{A36D2D8F-D870-4B97-B12A-3E1A4EACB0B6}" type="slidenum">
              <a:rPr lang="en-US" altLang="en-US" smtClean="0"/>
              <a:pPr eaLnBrk="1" hangingPunct="1"/>
              <a:t>18</a:t>
            </a:fld>
            <a:endParaRPr lang="en-US" altLang="en-US"/>
          </a:p>
        </p:txBody>
      </p:sp>
      <p:sp>
        <p:nvSpPr>
          <p:cNvPr id="29" name="TextBox 28">
            <a:extLst>
              <a:ext uri="{FF2B5EF4-FFF2-40B4-BE49-F238E27FC236}">
                <a16:creationId xmlns:a16="http://schemas.microsoft.com/office/drawing/2014/main" id="{1A840C4A-90B2-4C67-ACB6-6B1D577EA324}"/>
              </a:ext>
            </a:extLst>
          </p:cNvPr>
          <p:cNvSpPr txBox="1"/>
          <p:nvPr/>
        </p:nvSpPr>
        <p:spPr>
          <a:xfrm>
            <a:off x="0" y="6553200"/>
            <a:ext cx="9144000" cy="230832"/>
          </a:xfrm>
          <a:prstGeom prst="rect">
            <a:avLst/>
          </a:prstGeom>
          <a:noFill/>
        </p:spPr>
        <p:txBody>
          <a:bodyPr wrap="square">
            <a:spAutoFit/>
          </a:bodyPr>
          <a:lstStyle/>
          <a:p>
            <a:pPr algn="l"/>
            <a:r>
              <a:rPr lang="en-US" sz="900" dirty="0">
                <a:solidFill>
                  <a:schemeClr val="bg1"/>
                </a:solidFill>
              </a:rPr>
              <a:t>Rembrandt van Rijn, </a:t>
            </a:r>
            <a:r>
              <a:rPr lang="en-US" sz="900" i="1" dirty="0">
                <a:solidFill>
                  <a:schemeClr val="bg1"/>
                </a:solidFill>
              </a:rPr>
              <a:t>The Anatomy Lesson of Dr. </a:t>
            </a:r>
            <a:r>
              <a:rPr lang="en-US" sz="900" i="1" dirty="0" err="1">
                <a:solidFill>
                  <a:schemeClr val="bg1"/>
                </a:solidFill>
              </a:rPr>
              <a:t>Nicolaes</a:t>
            </a:r>
            <a:r>
              <a:rPr lang="en-US" sz="900" i="1" dirty="0">
                <a:solidFill>
                  <a:schemeClr val="bg1"/>
                </a:solidFill>
              </a:rPr>
              <a:t> </a:t>
            </a:r>
            <a:r>
              <a:rPr lang="en-US" sz="900" i="1" dirty="0" err="1">
                <a:solidFill>
                  <a:schemeClr val="bg1"/>
                </a:solidFill>
              </a:rPr>
              <a:t>Tulp</a:t>
            </a:r>
            <a:r>
              <a:rPr lang="en-US" sz="900" dirty="0">
                <a:solidFill>
                  <a:schemeClr val="bg1"/>
                </a:solidFill>
              </a:rPr>
              <a:t>, 1632. Oil on canvas, 169.5cm x 216.5cm (</a:t>
            </a:r>
            <a:r>
              <a:rPr lang="en-US" sz="900" dirty="0" err="1">
                <a:solidFill>
                  <a:schemeClr val="bg1"/>
                </a:solidFill>
              </a:rPr>
              <a:t>Mauritshuis</a:t>
            </a:r>
            <a:r>
              <a:rPr lang="en-US" sz="900" dirty="0">
                <a:solidFill>
                  <a:schemeClr val="bg1"/>
                </a:solidFill>
              </a:rPr>
              <a:t>, The Hague)</a:t>
            </a:r>
          </a:p>
        </p:txBody>
      </p:sp>
      <p:sp>
        <p:nvSpPr>
          <p:cNvPr id="3" name="Rectangle 2">
            <a:extLst>
              <a:ext uri="{FF2B5EF4-FFF2-40B4-BE49-F238E27FC236}">
                <a16:creationId xmlns:a16="http://schemas.microsoft.com/office/drawing/2014/main" id="{6EADA4E3-AD58-48B5-AB07-90D7342C4C2C}"/>
              </a:ext>
            </a:extLst>
          </p:cNvPr>
          <p:cNvSpPr/>
          <p:nvPr/>
        </p:nvSpPr>
        <p:spPr bwMode="auto">
          <a:xfrm>
            <a:off x="6629400" y="1657351"/>
            <a:ext cx="2457450" cy="3257549"/>
          </a:xfrm>
          <a:prstGeom prst="rect">
            <a:avLst/>
          </a:prstGeom>
          <a:noFill/>
          <a:ln w="19050"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
        <p:nvSpPr>
          <p:cNvPr id="31" name="Rectangle 30">
            <a:extLst>
              <a:ext uri="{FF2B5EF4-FFF2-40B4-BE49-F238E27FC236}">
                <a16:creationId xmlns:a16="http://schemas.microsoft.com/office/drawing/2014/main" id="{2C9ED2F1-3C65-4539-8779-B9F36C874767}"/>
              </a:ext>
            </a:extLst>
          </p:cNvPr>
          <p:cNvSpPr/>
          <p:nvPr/>
        </p:nvSpPr>
        <p:spPr bwMode="auto">
          <a:xfrm>
            <a:off x="6724184" y="2660278"/>
            <a:ext cx="2305515" cy="2112862"/>
          </a:xfrm>
          <a:prstGeom prst="rect">
            <a:avLst/>
          </a:prstGeom>
          <a:noFill/>
          <a:ln w="19050" cap="flat" cmpd="sng" algn="ctr">
            <a:solidFill>
              <a:srgbClr val="FFC00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
        <p:nvSpPr>
          <p:cNvPr id="7" name="Oval 6">
            <a:extLst>
              <a:ext uri="{FF2B5EF4-FFF2-40B4-BE49-F238E27FC236}">
                <a16:creationId xmlns:a16="http://schemas.microsoft.com/office/drawing/2014/main" id="{8E19A517-8DB6-40E7-A2EB-977D0538D210}"/>
              </a:ext>
            </a:extLst>
          </p:cNvPr>
          <p:cNvSpPr/>
          <p:nvPr/>
        </p:nvSpPr>
        <p:spPr bwMode="auto">
          <a:xfrm rot="828185">
            <a:off x="4059192" y="4791192"/>
            <a:ext cx="1885950" cy="400895"/>
          </a:xfrm>
          <a:prstGeom prst="ellipse">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eaLnBrk="0" hangingPunct="0"/>
            <a:endParaRPr lang="en-US" sz="1800" b="0">
              <a:solidFill>
                <a:schemeClr val="tx1"/>
              </a:solidFill>
              <a:latin typeface="Times" pitchFamily="12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6">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6">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6">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uiExpand="1" build="p"/>
      <p:bldP spid="3" grpId="0" animBg="1"/>
      <p:bldP spid="31"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Semiotic / semantic triangle</a:t>
            </a:r>
            <a:br>
              <a:rPr lang="en-US" dirty="0"/>
            </a:br>
            <a:r>
              <a:rPr lang="en-US" dirty="0"/>
              <a:t>(Ogden &amp; Richards, 1923:</a:t>
            </a:r>
            <a:br>
              <a:rPr lang="en-US" dirty="0"/>
            </a:br>
            <a:r>
              <a:rPr lang="en-US" dirty="0"/>
              <a:t>The meaning of ‘meaning’)</a:t>
            </a:r>
            <a:endParaRPr lang="en-US" i="1" dirty="0"/>
          </a:p>
        </p:txBody>
      </p:sp>
      <p:grpSp>
        <p:nvGrpSpPr>
          <p:cNvPr id="2" name="Group 7"/>
          <p:cNvGrpSpPr>
            <a:grpSpLocks/>
          </p:cNvGrpSpPr>
          <p:nvPr/>
        </p:nvGrpSpPr>
        <p:grpSpPr bwMode="auto">
          <a:xfrm>
            <a:off x="1752600" y="3352800"/>
            <a:ext cx="5334000" cy="2595563"/>
            <a:chOff x="2092504" y="3276600"/>
            <a:chExt cx="5334000" cy="2595265"/>
          </a:xfrm>
        </p:grpSpPr>
        <p:sp>
          <p:nvSpPr>
            <p:cNvPr id="28680"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28681"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mn-cs"/>
                </a:rPr>
                <a:t>term</a:t>
              </a:r>
            </a:p>
          </p:txBody>
        </p:sp>
        <p:sp>
          <p:nvSpPr>
            <p:cNvPr id="28682"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mn-cs"/>
                </a:rPr>
                <a:t>concept</a:t>
              </a:r>
            </a:p>
          </p:txBody>
        </p:sp>
        <p:sp>
          <p:nvSpPr>
            <p:cNvPr id="28683"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mn-cs"/>
                </a:rPr>
                <a:t>referent</a:t>
              </a:r>
            </a:p>
          </p:txBody>
        </p:sp>
      </p:gr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4107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5985-31C3-4EF0-8BC8-7D88AB7C5841}"/>
              </a:ext>
            </a:extLst>
          </p:cNvPr>
          <p:cNvSpPr>
            <a:spLocks noGrp="1"/>
          </p:cNvSpPr>
          <p:nvPr>
            <p:ph type="title"/>
          </p:nvPr>
        </p:nvSpPr>
        <p:spPr>
          <a:xfrm>
            <a:off x="0" y="609600"/>
            <a:ext cx="9144000" cy="762000"/>
          </a:xfrm>
        </p:spPr>
        <p:txBody>
          <a:bodyPr/>
          <a:lstStyle/>
          <a:p>
            <a:r>
              <a:rPr lang="en-US" sz="2800" dirty="0"/>
              <a:t>Last week’s extra credit opportunity: correct the axioms so that 2 distinct processes can occupy the same STR.</a:t>
            </a:r>
          </a:p>
        </p:txBody>
      </p:sp>
      <p:sp>
        <p:nvSpPr>
          <p:cNvPr id="4" name="Slide Number Placeholder 3">
            <a:extLst>
              <a:ext uri="{FF2B5EF4-FFF2-40B4-BE49-F238E27FC236}">
                <a16:creationId xmlns:a16="http://schemas.microsoft.com/office/drawing/2014/main" id="{008541AF-4623-4F28-B209-0475CB783305}"/>
              </a:ext>
            </a:extLst>
          </p:cNvPr>
          <p:cNvSpPr>
            <a:spLocks noGrp="1"/>
          </p:cNvSpPr>
          <p:nvPr>
            <p:ph type="sldNum" sz="quarter" idx="10"/>
          </p:nvPr>
        </p:nvSpPr>
        <p:spPr>
          <a:xfrm>
            <a:off x="-76200" y="6491968"/>
            <a:ext cx="457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01EF93C7-D0AB-41D7-8C62-1F8A9E33AE23}" type="slidenum">
              <a:rPr lang="en-US" smtClean="0"/>
              <a:pPr/>
              <a:t>2</a:t>
            </a:fld>
            <a:endParaRPr lang="en-US"/>
          </a:p>
        </p:txBody>
      </p:sp>
      <p:sp>
        <p:nvSpPr>
          <p:cNvPr id="9" name="Content Placeholder 8">
            <a:extLst>
              <a:ext uri="{FF2B5EF4-FFF2-40B4-BE49-F238E27FC236}">
                <a16:creationId xmlns:a16="http://schemas.microsoft.com/office/drawing/2014/main" id="{1C5A07D0-FC01-45BD-ACB7-D28C3D58CD6A}"/>
              </a:ext>
            </a:extLst>
          </p:cNvPr>
          <p:cNvSpPr>
            <a:spLocks noGrp="1"/>
          </p:cNvSpPr>
          <p:nvPr>
            <p:ph idx="1"/>
          </p:nvPr>
        </p:nvSpPr>
        <p:spPr>
          <a:xfrm>
            <a:off x="76200" y="1676400"/>
            <a:ext cx="8991600" cy="4953000"/>
          </a:xfrm>
        </p:spPr>
        <p:txBody>
          <a:bodyPr/>
          <a:lstStyle/>
          <a:p>
            <a:pPr>
              <a:buFont typeface="Arial" panose="020B0604020202020204" pitchFamily="34" charset="0"/>
              <a:buChar char="•"/>
            </a:pPr>
            <a:r>
              <a:rPr lang="en-US" sz="2000" dirty="0"/>
              <a:t>If a process is part of another, their spatiotemporal regions are part too:</a:t>
            </a:r>
          </a:p>
          <a:p>
            <a:pPr marL="0" indent="0"/>
            <a:r>
              <a:rPr lang="en-US" sz="2200" dirty="0"/>
              <a:t>    	</a:t>
            </a:r>
            <a:r>
              <a:rPr lang="en-US" sz="2000" dirty="0"/>
              <a:t>(</a:t>
            </a:r>
            <a:r>
              <a:rPr lang="en-US" sz="2000" dirty="0" err="1">
                <a:solidFill>
                  <a:srgbClr val="1FE115"/>
                </a:solidFill>
              </a:rPr>
              <a:t>forall</a:t>
            </a:r>
            <a:r>
              <a:rPr lang="en-US" sz="2000" dirty="0"/>
              <a:t> (</a:t>
            </a:r>
            <a:r>
              <a:rPr lang="en-US" sz="2000" dirty="0">
                <a:solidFill>
                  <a:srgbClr val="FFC000"/>
                </a:solidFill>
              </a:rPr>
              <a:t>p1 p2</a:t>
            </a:r>
            <a:r>
              <a:rPr lang="en-US" sz="2000" dirty="0"/>
              <a:t>)</a:t>
            </a:r>
          </a:p>
          <a:p>
            <a:pPr marL="0" indent="0"/>
            <a:r>
              <a:rPr lang="en-US" sz="2000" dirty="0"/>
              <a:t> 	      (if (and (</a:t>
            </a:r>
            <a:r>
              <a:rPr lang="en-US" sz="2000" dirty="0">
                <a:solidFill>
                  <a:srgbClr val="1FE115"/>
                </a:solidFill>
              </a:rPr>
              <a:t>exists</a:t>
            </a:r>
            <a:r>
              <a:rPr lang="en-US" sz="2000" dirty="0"/>
              <a:t> (</a:t>
            </a:r>
            <a:r>
              <a:rPr lang="en-US" sz="2000"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p1</a:t>
            </a:r>
            <a:r>
              <a:rPr lang="en-US" sz="2000" dirty="0"/>
              <a:t> </a:t>
            </a:r>
            <a:r>
              <a:rPr lang="en-US" sz="2000" dirty="0">
                <a:solidFill>
                  <a:srgbClr val="00B0F0"/>
                </a:solidFill>
              </a:rPr>
              <a:t>process</a:t>
            </a:r>
            <a:r>
              <a:rPr lang="en-US" sz="2000" dirty="0"/>
              <a:t> </a:t>
            </a:r>
            <a:r>
              <a:rPr lang="en-US" sz="2000" i="1" dirty="0">
                <a:solidFill>
                  <a:srgbClr val="FFC000"/>
                </a:solidFill>
              </a:rPr>
              <a:t>t</a:t>
            </a:r>
            <a:r>
              <a:rPr lang="en-US" sz="2000" dirty="0"/>
              <a:t>))        				      (</a:t>
            </a:r>
            <a:r>
              <a:rPr lang="en-US" sz="2000" dirty="0">
                <a:solidFill>
                  <a:srgbClr val="1FE115"/>
                </a:solidFill>
              </a:rPr>
              <a:t>exists</a:t>
            </a:r>
            <a:r>
              <a:rPr lang="en-US" sz="2000" dirty="0"/>
              <a:t> (</a:t>
            </a:r>
            <a:r>
              <a:rPr lang="en-US" sz="2000"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p2</a:t>
            </a:r>
            <a:r>
              <a:rPr lang="en-US" sz="2000" dirty="0"/>
              <a:t> </a:t>
            </a:r>
            <a:r>
              <a:rPr lang="en-US" sz="2000" dirty="0">
                <a:solidFill>
                  <a:srgbClr val="00B0F0"/>
                </a:solidFill>
              </a:rPr>
              <a:t>process</a:t>
            </a:r>
            <a:r>
              <a:rPr lang="en-US" sz="2000" dirty="0"/>
              <a:t> </a:t>
            </a:r>
            <a:r>
              <a:rPr lang="en-US" sz="2000" i="1" dirty="0">
                <a:solidFill>
                  <a:srgbClr val="FFC000"/>
                </a:solidFill>
              </a:rPr>
              <a:t>t</a:t>
            </a:r>
            <a:r>
              <a:rPr lang="en-US" sz="2000" dirty="0"/>
              <a:t>)))</a:t>
            </a:r>
          </a:p>
          <a:p>
            <a:pPr marL="0" indent="0"/>
            <a:r>
              <a:rPr lang="en-US" sz="2000" dirty="0"/>
              <a:t>      	           (</a:t>
            </a:r>
            <a:r>
              <a:rPr lang="en-US" sz="2000" dirty="0" err="1"/>
              <a:t>iff</a:t>
            </a:r>
            <a:r>
              <a:rPr lang="en-US" sz="2000" dirty="0"/>
              <a:t> (</a:t>
            </a:r>
            <a:r>
              <a:rPr lang="en-US" sz="2000" dirty="0">
                <a:solidFill>
                  <a:srgbClr val="FFFF00"/>
                </a:solidFill>
              </a:rPr>
              <a:t>occurrent-part-of</a:t>
            </a:r>
            <a:r>
              <a:rPr lang="en-US" sz="2000" dirty="0"/>
              <a:t> </a:t>
            </a:r>
            <a:r>
              <a:rPr lang="en-US" sz="2000" i="1" dirty="0">
                <a:solidFill>
                  <a:srgbClr val="FFC000"/>
                </a:solidFill>
              </a:rPr>
              <a:t>p1 p2</a:t>
            </a:r>
            <a:r>
              <a:rPr lang="en-US" sz="2000" dirty="0"/>
              <a:t>)</a:t>
            </a:r>
          </a:p>
          <a:p>
            <a:pPr marL="0" indent="0"/>
            <a:r>
              <a:rPr lang="en-US" sz="2000" dirty="0"/>
              <a:t>	       	     (</a:t>
            </a:r>
            <a:r>
              <a:rPr lang="en-US" sz="2000" dirty="0">
                <a:solidFill>
                  <a:srgbClr val="1FE115"/>
                </a:solidFill>
              </a:rPr>
              <a:t>exists</a:t>
            </a:r>
            <a:r>
              <a:rPr lang="en-US" sz="2000" dirty="0"/>
              <a:t> (</a:t>
            </a:r>
            <a:r>
              <a:rPr lang="en-US" sz="2000" dirty="0">
                <a:solidFill>
                  <a:srgbClr val="FFC000"/>
                </a:solidFill>
              </a:rPr>
              <a:t>st1</a:t>
            </a:r>
            <a:r>
              <a:rPr lang="en-US" sz="2000" dirty="0"/>
              <a:t> </a:t>
            </a:r>
            <a:r>
              <a:rPr lang="en-US" sz="2000" dirty="0">
                <a:solidFill>
                  <a:srgbClr val="FFC000"/>
                </a:solidFill>
              </a:rPr>
              <a:t>st2</a:t>
            </a:r>
            <a:r>
              <a:rPr lang="en-US" sz="2000" dirty="0"/>
              <a:t>) </a:t>
            </a:r>
          </a:p>
          <a:p>
            <a:pPr marL="0" indent="0"/>
            <a:r>
              <a:rPr lang="en-US" sz="2000" dirty="0"/>
              <a:t>			(and (</a:t>
            </a:r>
            <a:r>
              <a:rPr lang="en-US" sz="2000" dirty="0">
                <a:solidFill>
                  <a:srgbClr val="FFFF00"/>
                </a:solidFill>
              </a:rPr>
              <a:t>occupies-spatiotemporal-region</a:t>
            </a:r>
            <a:r>
              <a:rPr lang="en-US" sz="2000" dirty="0"/>
              <a:t> </a:t>
            </a:r>
            <a:r>
              <a:rPr lang="en-US" sz="2000" i="1" dirty="0">
                <a:solidFill>
                  <a:srgbClr val="FFC000"/>
                </a:solidFill>
              </a:rPr>
              <a:t>p1 st1</a:t>
            </a:r>
            <a:r>
              <a:rPr lang="en-US" sz="2000" dirty="0"/>
              <a:t>)         		        	        (</a:t>
            </a:r>
            <a:r>
              <a:rPr lang="en-US" sz="2000" dirty="0">
                <a:solidFill>
                  <a:srgbClr val="FFFF00"/>
                </a:solidFill>
              </a:rPr>
              <a:t>occupies-spatiotemporal-region</a:t>
            </a:r>
            <a:r>
              <a:rPr lang="en-US" sz="2000" dirty="0"/>
              <a:t> </a:t>
            </a:r>
            <a:r>
              <a:rPr lang="en-US" sz="2000" i="1" dirty="0">
                <a:solidFill>
                  <a:srgbClr val="FFC000"/>
                </a:solidFill>
              </a:rPr>
              <a:t>p2 st2</a:t>
            </a:r>
            <a:r>
              <a:rPr lang="en-US" sz="2000" dirty="0"/>
              <a:t>)         		        	        (</a:t>
            </a:r>
            <a:r>
              <a:rPr lang="en-US" sz="2000" dirty="0">
                <a:solidFill>
                  <a:srgbClr val="FFFF00"/>
                </a:solidFill>
              </a:rPr>
              <a:t>occurrent-part-of</a:t>
            </a:r>
            <a:r>
              <a:rPr lang="en-US" sz="2000" dirty="0"/>
              <a:t> </a:t>
            </a:r>
            <a:r>
              <a:rPr lang="en-US" sz="2000" i="1" dirty="0">
                <a:solidFill>
                  <a:srgbClr val="FFC000"/>
                </a:solidFill>
              </a:rPr>
              <a:t>st1 st2</a:t>
            </a:r>
            <a:r>
              <a:rPr lang="en-US" sz="2000" dirty="0"/>
              <a:t>))))))</a:t>
            </a:r>
          </a:p>
          <a:p>
            <a:pPr>
              <a:buFont typeface="Arial" panose="020B0604020202020204" pitchFamily="34" charset="0"/>
              <a:buChar char="•"/>
            </a:pPr>
            <a:endParaRPr lang="en-US" sz="2000" dirty="0"/>
          </a:p>
          <a:p>
            <a:pPr>
              <a:buFont typeface="Arial" panose="020B0604020202020204" pitchFamily="34" charset="0"/>
              <a:buChar char="•"/>
            </a:pPr>
            <a:r>
              <a:rPr lang="en-US" sz="2000" dirty="0"/>
              <a:t>Occurrent-part-of is antisymmetric:</a:t>
            </a:r>
          </a:p>
          <a:p>
            <a:pPr marL="0" indent="0"/>
            <a:r>
              <a:rPr lang="en-US" sz="2000" dirty="0"/>
              <a:t>	(</a:t>
            </a:r>
            <a:r>
              <a:rPr lang="en-US" sz="2000" dirty="0" err="1">
                <a:solidFill>
                  <a:srgbClr val="1FE115"/>
                </a:solidFill>
              </a:rPr>
              <a:t>forall</a:t>
            </a:r>
            <a:r>
              <a:rPr lang="en-US" sz="2000" dirty="0"/>
              <a:t> </a:t>
            </a:r>
            <a:r>
              <a:rPr lang="en-US" sz="2000" dirty="0">
                <a:solidFill>
                  <a:srgbClr val="FFC000"/>
                </a:solidFill>
              </a:rPr>
              <a:t>x y</a:t>
            </a:r>
            <a:r>
              <a:rPr lang="en-US" sz="2000" dirty="0"/>
              <a:t>) (if (and (</a:t>
            </a:r>
            <a:r>
              <a:rPr lang="en-US" sz="2000" dirty="0">
                <a:solidFill>
                  <a:srgbClr val="FFFF00"/>
                </a:solidFill>
              </a:rPr>
              <a:t>occurrent-part-of</a:t>
            </a:r>
            <a:r>
              <a:rPr lang="en-US" sz="2000" dirty="0"/>
              <a:t> </a:t>
            </a:r>
            <a:r>
              <a:rPr lang="en-US" sz="2000" i="1" dirty="0">
                <a:solidFill>
                  <a:srgbClr val="FFC000"/>
                </a:solidFill>
              </a:rPr>
              <a:t>x y</a:t>
            </a:r>
            <a:r>
              <a:rPr lang="en-US" sz="2000" dirty="0"/>
              <a:t>)</a:t>
            </a:r>
          </a:p>
          <a:p>
            <a:pPr marL="0" indent="0"/>
            <a:r>
              <a:rPr lang="en-US" sz="2000" dirty="0"/>
              <a:t>			     (</a:t>
            </a:r>
            <a:r>
              <a:rPr lang="en-US" sz="2000" dirty="0">
                <a:solidFill>
                  <a:srgbClr val="FFFF00"/>
                </a:solidFill>
              </a:rPr>
              <a:t>occurrent-part-of</a:t>
            </a:r>
            <a:r>
              <a:rPr lang="en-US" sz="2000" dirty="0"/>
              <a:t> </a:t>
            </a:r>
            <a:r>
              <a:rPr lang="en-US" sz="2000" i="1" dirty="0">
                <a:solidFill>
                  <a:srgbClr val="FFC000"/>
                </a:solidFill>
              </a:rPr>
              <a:t>y x</a:t>
            </a:r>
            <a:r>
              <a:rPr lang="en-US" sz="2000" dirty="0"/>
              <a:t>))</a:t>
            </a:r>
          </a:p>
          <a:p>
            <a:pPr marL="0" indent="0"/>
            <a:r>
              <a:rPr lang="en-US" sz="2000" dirty="0"/>
              <a:t>		          (= </a:t>
            </a:r>
            <a:r>
              <a:rPr lang="en-US" sz="2000" i="1" dirty="0">
                <a:solidFill>
                  <a:srgbClr val="FFC000"/>
                </a:solidFill>
              </a:rPr>
              <a:t>x y</a:t>
            </a:r>
            <a:r>
              <a:rPr lang="en-US" sz="2000" dirty="0"/>
              <a:t>)))</a:t>
            </a:r>
          </a:p>
          <a:p>
            <a:pPr marL="0" indent="0"/>
            <a:endParaRPr lang="en-US" dirty="0"/>
          </a:p>
        </p:txBody>
      </p:sp>
      <p:sp>
        <p:nvSpPr>
          <p:cNvPr id="3" name="Oval 2">
            <a:extLst>
              <a:ext uri="{FF2B5EF4-FFF2-40B4-BE49-F238E27FC236}">
                <a16:creationId xmlns:a16="http://schemas.microsoft.com/office/drawing/2014/main" id="{11D3CF88-2A81-4492-B781-BCC16DEE840E}"/>
              </a:ext>
            </a:extLst>
          </p:cNvPr>
          <p:cNvSpPr/>
          <p:nvPr/>
        </p:nvSpPr>
        <p:spPr bwMode="auto">
          <a:xfrm>
            <a:off x="1828800" y="3048000"/>
            <a:ext cx="533400" cy="533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DE466822-DD07-4921-A553-D1483A1AD524}"/>
              </a:ext>
            </a:extLst>
          </p:cNvPr>
          <p:cNvSpPr/>
          <p:nvPr/>
        </p:nvSpPr>
        <p:spPr bwMode="auto">
          <a:xfrm>
            <a:off x="76200" y="685800"/>
            <a:ext cx="8991600" cy="838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6974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Prehistoric ‘psychiatry’: </a:t>
            </a:r>
            <a:r>
              <a:rPr lang="en-US" i="1"/>
              <a:t>drapetomania</a:t>
            </a:r>
          </a:p>
        </p:txBody>
      </p:sp>
      <p:grpSp>
        <p:nvGrpSpPr>
          <p:cNvPr id="2" name="Group 7"/>
          <p:cNvGrpSpPr>
            <a:grpSpLocks/>
          </p:cNvGrpSpPr>
          <p:nvPr/>
        </p:nvGrpSpPr>
        <p:grpSpPr bwMode="auto">
          <a:xfrm>
            <a:off x="1752600" y="3352800"/>
            <a:ext cx="5334000" cy="2595563"/>
            <a:chOff x="2092504" y="3276600"/>
            <a:chExt cx="5334000" cy="2595265"/>
          </a:xfrm>
        </p:grpSpPr>
        <p:sp>
          <p:nvSpPr>
            <p:cNvPr id="28680"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28681"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mn-cs"/>
                </a:rPr>
                <a:t>term</a:t>
              </a:r>
            </a:p>
          </p:txBody>
        </p:sp>
        <p:sp>
          <p:nvSpPr>
            <p:cNvPr id="28682"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mn-cs"/>
                </a:rPr>
                <a:t>concept</a:t>
              </a:r>
            </a:p>
          </p:txBody>
        </p:sp>
        <p:sp>
          <p:nvSpPr>
            <p:cNvPr id="28683"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mn-cs"/>
                </a:rPr>
                <a:t>referent</a:t>
              </a:r>
            </a:p>
          </p:txBody>
        </p:sp>
      </p:grpSp>
      <p:sp>
        <p:nvSpPr>
          <p:cNvPr id="28676" name="TextBox 9"/>
          <p:cNvSpPr txBox="1">
            <a:spLocks noChangeArrowheads="1"/>
          </p:cNvSpPr>
          <p:nvPr/>
        </p:nvSpPr>
        <p:spPr bwMode="auto">
          <a:xfrm>
            <a:off x="1346200" y="6019800"/>
            <a:ext cx="1819275" cy="400050"/>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imes New Roman" pitchFamily="18" charset="0"/>
                <a:ea typeface="+mn-ea"/>
                <a:cs typeface="+mn-cs"/>
              </a:rPr>
              <a:t>‘</a:t>
            </a:r>
            <a:r>
              <a:rPr kumimoji="0" lang="en-US" sz="2000" b="1" i="1" u="none" strike="noStrike" kern="1200" cap="none" spc="0" normalizeH="0" baseline="0" noProof="0">
                <a:ln>
                  <a:noFill/>
                </a:ln>
                <a:solidFill>
                  <a:srgbClr val="FFFFFF"/>
                </a:solidFill>
                <a:effectLst/>
                <a:uLnTx/>
                <a:uFillTx/>
                <a:latin typeface="Times New Roman" pitchFamily="18" charset="0"/>
                <a:ea typeface="+mn-ea"/>
                <a:cs typeface="+mn-cs"/>
              </a:rPr>
              <a:t>drapetomania</a:t>
            </a:r>
            <a:r>
              <a:rPr kumimoji="0" lang="en-US" sz="2000" b="1" i="0" u="none" strike="noStrike" kern="1200" cap="none" spc="0" normalizeH="0" baseline="0" noProof="0">
                <a:ln>
                  <a:noFill/>
                </a:ln>
                <a:solidFill>
                  <a:srgbClr val="FFFFFF"/>
                </a:solidFill>
                <a:effectLst/>
                <a:uLnTx/>
                <a:uFillTx/>
                <a:latin typeface="Times New Roman" pitchFamily="18" charset="0"/>
                <a:ea typeface="+mn-ea"/>
                <a:cs typeface="+mn-cs"/>
              </a:rPr>
              <a:t>’</a:t>
            </a:r>
          </a:p>
        </p:txBody>
      </p:sp>
      <p:sp>
        <p:nvSpPr>
          <p:cNvPr id="12" name="TextBox 11"/>
          <p:cNvSpPr txBox="1">
            <a:spLocks noChangeArrowheads="1"/>
          </p:cNvSpPr>
          <p:nvPr/>
        </p:nvSpPr>
        <p:spPr bwMode="auto">
          <a:xfrm>
            <a:off x="533400" y="2286000"/>
            <a:ext cx="8382000" cy="1384995"/>
          </a:xfrm>
          <a:prstGeom prst="rect">
            <a:avLst/>
          </a:prstGeom>
          <a:noFill/>
          <a:ln w="9525">
            <a:noFill/>
            <a:miter lim="800000"/>
            <a:headEnd/>
            <a:tailEnd/>
          </a:ln>
        </p:spPr>
        <p:txBody>
          <a:bodyPr>
            <a:spAutoFit/>
          </a:bodyPr>
          <a:lstStyle/>
          <a:p>
            <a:pPr marL="339725" marR="0" lvl="0" indent="-339725" algn="l" defTabSz="914400" rtl="0" eaLnBrk="1" fontAlgn="base" latinLnBrk="0" hangingPunct="1">
              <a:lnSpc>
                <a:spcPct val="100000"/>
              </a:lnSpc>
              <a:spcBef>
                <a:spcPct val="0"/>
              </a:spcBef>
              <a:spcAft>
                <a:spcPct val="0"/>
              </a:spcAft>
              <a:buClrTx/>
              <a:buSzTx/>
              <a:buFont typeface="Arial" charset="0"/>
              <a:buChar char="•"/>
              <a:tabLst>
                <a:tab pos="339725" algn="l"/>
              </a:tabLst>
              <a:defRPr/>
            </a:pPr>
            <a:r>
              <a:rPr kumimoji="0" lang="en-US" sz="2800" b="0" i="0" u="none" strike="noStrike" kern="1200" cap="none" spc="0" normalizeH="0" baseline="0" noProof="0">
                <a:ln>
                  <a:noFill/>
                </a:ln>
                <a:solidFill>
                  <a:srgbClr val="FFFFFF"/>
                </a:solidFill>
                <a:effectLst/>
                <a:uLnTx/>
                <a:uFillTx/>
                <a:latin typeface="Times New Roman" pitchFamily="18" charset="0"/>
                <a:ea typeface="+mn-ea"/>
                <a:cs typeface="+mn-cs"/>
              </a:rPr>
              <a:t>disease which causes slaves to suffer from an unexplainable propensity to run away</a:t>
            </a:r>
          </a:p>
          <a:p>
            <a:pPr marL="339725" marR="0" lvl="0" indent="-339725" algn="l" defTabSz="914400" rtl="0" eaLnBrk="1" fontAlgn="base" latinLnBrk="0" hangingPunct="1">
              <a:lnSpc>
                <a:spcPct val="100000"/>
              </a:lnSpc>
              <a:spcBef>
                <a:spcPct val="0"/>
              </a:spcBef>
              <a:spcAft>
                <a:spcPct val="0"/>
              </a:spcAft>
              <a:buClrTx/>
              <a:buSzTx/>
              <a:buFont typeface="Arial" charset="0"/>
              <a:buChar char="•"/>
              <a:tabLst>
                <a:tab pos="339725" algn="l"/>
              </a:tabLst>
              <a:defRPr/>
            </a:pPr>
            <a:r>
              <a:rPr kumimoji="0" lang="en-US" sz="2800" b="0" i="0" u="none" strike="noStrike" kern="1200" cap="none" spc="0" normalizeH="0" baseline="0" noProof="0">
                <a:ln>
                  <a:noFill/>
                </a:ln>
                <a:solidFill>
                  <a:srgbClr val="FFFFFF"/>
                </a:solidFill>
                <a:effectLst/>
                <a:uLnTx/>
                <a:uFillTx/>
                <a:latin typeface="Times New Roman" pitchFamily="18" charset="0"/>
                <a:ea typeface="+mn-ea"/>
                <a:cs typeface="+mn-cs"/>
              </a:rPr>
              <a:t>…</a:t>
            </a:r>
          </a:p>
        </p:txBody>
      </p:sp>
      <p:pic>
        <p:nvPicPr>
          <p:cNvPr id="275458" name="Picture 2" descr="A Ride for Liberty: The Fugitive Slaves"/>
          <p:cNvPicPr>
            <a:picLocks noChangeAspect="1" noChangeArrowheads="1"/>
          </p:cNvPicPr>
          <p:nvPr/>
        </p:nvPicPr>
        <p:blipFill>
          <a:blip r:embed="rId2" cstate="print"/>
          <a:srcRect/>
          <a:stretch>
            <a:fillRect/>
          </a:stretch>
        </p:blipFill>
        <p:spPr bwMode="auto">
          <a:xfrm>
            <a:off x="7162800" y="4648200"/>
            <a:ext cx="1524000" cy="1227138"/>
          </a:xfrm>
          <a:prstGeom prst="rect">
            <a:avLst/>
          </a:prstGeom>
          <a:noFill/>
          <a:ln w="9525">
            <a:noFill/>
            <a:miter lim="800000"/>
            <a:headEnd/>
            <a:tailEnd/>
          </a:ln>
        </p:spPr>
      </p:pic>
      <p:sp>
        <p:nvSpPr>
          <p:cNvPr id="13" name="Rectangle 12"/>
          <p:cNvSpPr>
            <a:spLocks noChangeArrowheads="1"/>
          </p:cNvSpPr>
          <p:nvPr/>
        </p:nvSpPr>
        <p:spPr bwMode="auto">
          <a:xfrm>
            <a:off x="7080250" y="5867400"/>
            <a:ext cx="1752600" cy="8302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Times New Roman" pitchFamily="18" charset="0"/>
                <a:ea typeface="+mn-ea"/>
                <a:cs typeface="+mn-cs"/>
              </a:rPr>
              <a:t>painting by Eastman Johnson. </a:t>
            </a:r>
            <a:r>
              <a:rPr kumimoji="0" lang="en-US" sz="1200" b="0" i="1" u="none" strike="noStrike" kern="1200" cap="none" spc="0" normalizeH="0" baseline="0" noProof="0">
                <a:ln>
                  <a:noFill/>
                </a:ln>
                <a:solidFill>
                  <a:srgbClr val="FFFFFF"/>
                </a:solidFill>
                <a:effectLst/>
                <a:uLnTx/>
                <a:uFillTx/>
                <a:latin typeface="Times New Roman" pitchFamily="18" charset="0"/>
                <a:ea typeface="+mn-ea"/>
                <a:cs typeface="+mn-cs"/>
              </a:rPr>
              <a:t>A Ride for Liberty: The Fugitive Slaves. </a:t>
            </a:r>
            <a:r>
              <a:rPr kumimoji="0" lang="en-US" sz="1200" b="0" i="0" u="none" strike="noStrike" kern="1200" cap="none" spc="0" normalizeH="0" baseline="0" noProof="0">
                <a:ln>
                  <a:noFill/>
                </a:ln>
                <a:solidFill>
                  <a:srgbClr val="FFFFFF"/>
                </a:solidFill>
                <a:effectLst/>
                <a:uLnTx/>
                <a:uFillTx/>
                <a:latin typeface="Times New Roman" pitchFamily="18" charset="0"/>
                <a:ea typeface="+mn-ea"/>
                <a:cs typeface="+mn-cs"/>
              </a:rPr>
              <a:t>1860.</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4715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what may be the case in reality?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‘disorder’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‘disease’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‘illness’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‘sickness’</a:t>
            </a:r>
          </a:p>
        </p:txBody>
      </p:sp>
      <p:sp>
        <p:nvSpPr>
          <p:cNvPr id="12" name="Content Placeholder 11">
            <a:extLst>
              <a:ext uri="{FF2B5EF4-FFF2-40B4-BE49-F238E27FC236}">
                <a16:creationId xmlns:a16="http://schemas.microsoft.com/office/drawing/2014/main" id="{50AB177A-1B2B-4FE3-A449-1E3C7599353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51480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what may be the case in reality?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‘disorder’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‘disease’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‘illness’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‘sickness’</a:t>
            </a:r>
          </a:p>
        </p:txBody>
      </p:sp>
      <p:sp>
        <p:nvSpPr>
          <p:cNvPr id="3" name="Rounded Rectangle 2"/>
          <p:cNvSpPr/>
          <p:nvPr/>
        </p:nvSpPr>
        <p:spPr bwMode="auto">
          <a:xfrm>
            <a:off x="1447800" y="40386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U1</a:t>
            </a:r>
          </a:p>
        </p:txBody>
      </p:sp>
      <p:cxnSp>
        <p:nvCxnSpPr>
          <p:cNvPr id="13" name="Straight Arrow Connector 12"/>
          <p:cNvCxnSpPr>
            <a:endCxn id="3" idx="3"/>
          </p:cNvCxnSpPr>
          <p:nvPr/>
        </p:nvCxnSpPr>
        <p:spPr bwMode="auto">
          <a:xfrm flipH="1">
            <a:off x="3200400" y="3276600"/>
            <a:ext cx="2858028" cy="1104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3" idx="3"/>
          </p:cNvCxnSpPr>
          <p:nvPr/>
        </p:nvCxnSpPr>
        <p:spPr bwMode="auto">
          <a:xfrm flipH="1">
            <a:off x="3200400" y="4267200"/>
            <a:ext cx="2858028" cy="1143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3" idx="3"/>
          </p:cNvCxnSpPr>
          <p:nvPr/>
        </p:nvCxnSpPr>
        <p:spPr bwMode="auto">
          <a:xfrm flipH="1" flipV="1">
            <a:off x="3200400" y="4381500"/>
            <a:ext cx="2971800" cy="8763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3" idx="3"/>
          </p:cNvCxnSpPr>
          <p:nvPr/>
        </p:nvCxnSpPr>
        <p:spPr bwMode="auto">
          <a:xfrm flipH="1" flipV="1">
            <a:off x="3200400" y="4381500"/>
            <a:ext cx="2858028" cy="17907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37" name="Group 36">
            <a:extLst>
              <a:ext uri="{FF2B5EF4-FFF2-40B4-BE49-F238E27FC236}">
                <a16:creationId xmlns:a16="http://schemas.microsoft.com/office/drawing/2014/main" id="{CB9BC4D0-5866-45B2-BA1D-6520AA2C5ADA}"/>
              </a:ext>
            </a:extLst>
          </p:cNvPr>
          <p:cNvGrpSpPr/>
          <p:nvPr/>
        </p:nvGrpSpPr>
        <p:grpSpPr>
          <a:xfrm>
            <a:off x="6338009" y="3124200"/>
            <a:ext cx="1954381" cy="3134404"/>
            <a:chOff x="6338009" y="3124200"/>
            <a:chExt cx="1954381" cy="3134404"/>
          </a:xfrm>
        </p:grpSpPr>
        <p:sp>
          <p:nvSpPr>
            <p:cNvPr id="24" name="TextBox 23"/>
            <p:cNvSpPr txBox="1"/>
            <p:nvPr/>
          </p:nvSpPr>
          <p:spPr>
            <a:xfrm>
              <a:off x="6338009" y="4540167"/>
              <a:ext cx="1954381" cy="369332"/>
            </a:xfrm>
            <a:prstGeom prst="rect">
              <a:avLst/>
            </a:prstGeom>
            <a:solidFill>
              <a:srgbClr val="FF000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rPr>
                <a:t>Synonymous-with</a:t>
              </a:r>
            </a:p>
          </p:txBody>
        </p:sp>
        <p:cxnSp>
          <p:nvCxnSpPr>
            <p:cNvPr id="16" name="Connector: Elbow 15">
              <a:extLst>
                <a:ext uri="{FF2B5EF4-FFF2-40B4-BE49-F238E27FC236}">
                  <a16:creationId xmlns:a16="http://schemas.microsoft.com/office/drawing/2014/main" id="{CFFC70BF-6A42-43E8-B304-E202994ED2F6}"/>
                </a:ext>
              </a:extLst>
            </p:cNvPr>
            <p:cNvCxnSpPr>
              <a:cxnSpLocks/>
              <a:stCxn id="24" idx="3"/>
              <a:endCxn id="20" idx="3"/>
            </p:cNvCxnSpPr>
            <p:nvPr/>
          </p:nvCxnSpPr>
          <p:spPr bwMode="auto">
            <a:xfrm flipH="1" flipV="1">
              <a:off x="8042337" y="3242004"/>
              <a:ext cx="250053" cy="1482829"/>
            </a:xfrm>
            <a:prstGeom prst="bentConnector3">
              <a:avLst>
                <a:gd name="adj1" fmla="val -91421"/>
              </a:avLst>
            </a:prstGeom>
            <a:solidFill>
              <a:schemeClr val="accent1"/>
            </a:solidFill>
            <a:ln w="28575" cap="flat" cmpd="sng" algn="ctr">
              <a:solidFill>
                <a:srgbClr val="FF0000"/>
              </a:solidFill>
              <a:prstDash val="solid"/>
              <a:round/>
              <a:headEnd type="none" w="med" len="med"/>
              <a:tailEnd type="triangle"/>
            </a:ln>
            <a:effectLst/>
          </p:spPr>
        </p:cxnSp>
        <p:sp>
          <p:nvSpPr>
            <p:cNvPr id="20" name="Rectangle 19">
              <a:extLst>
                <a:ext uri="{FF2B5EF4-FFF2-40B4-BE49-F238E27FC236}">
                  <a16:creationId xmlns:a16="http://schemas.microsoft.com/office/drawing/2014/main" id="{E675B33C-540D-4865-8F94-344AF35211E7}"/>
                </a:ext>
              </a:extLst>
            </p:cNvPr>
            <p:cNvSpPr/>
            <p:nvPr/>
          </p:nvSpPr>
          <p:spPr bwMode="auto">
            <a:xfrm>
              <a:off x="7852365" y="3124200"/>
              <a:ext cx="189972" cy="2356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5" name="Rectangle 24">
              <a:extLst>
                <a:ext uri="{FF2B5EF4-FFF2-40B4-BE49-F238E27FC236}">
                  <a16:creationId xmlns:a16="http://schemas.microsoft.com/office/drawing/2014/main" id="{4BAA68A2-238F-49B1-BC4F-8A2BBA54AD4E}"/>
                </a:ext>
              </a:extLst>
            </p:cNvPr>
            <p:cNvSpPr/>
            <p:nvPr/>
          </p:nvSpPr>
          <p:spPr bwMode="auto">
            <a:xfrm>
              <a:off x="7852365" y="4092154"/>
              <a:ext cx="189972" cy="2356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Rectangle 25">
              <a:extLst>
                <a:ext uri="{FF2B5EF4-FFF2-40B4-BE49-F238E27FC236}">
                  <a16:creationId xmlns:a16="http://schemas.microsoft.com/office/drawing/2014/main" id="{19C81369-DCE9-4322-9223-743FA9AA908D}"/>
                </a:ext>
              </a:extLst>
            </p:cNvPr>
            <p:cNvSpPr/>
            <p:nvPr/>
          </p:nvSpPr>
          <p:spPr bwMode="auto">
            <a:xfrm>
              <a:off x="7852365" y="5096062"/>
              <a:ext cx="189972" cy="2356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Rectangle 26">
              <a:extLst>
                <a:ext uri="{FF2B5EF4-FFF2-40B4-BE49-F238E27FC236}">
                  <a16:creationId xmlns:a16="http://schemas.microsoft.com/office/drawing/2014/main" id="{EF262EBA-905F-42CA-973D-458BBCE60B17}"/>
                </a:ext>
              </a:extLst>
            </p:cNvPr>
            <p:cNvSpPr/>
            <p:nvPr/>
          </p:nvSpPr>
          <p:spPr bwMode="auto">
            <a:xfrm>
              <a:off x="7852365" y="6022996"/>
              <a:ext cx="189972" cy="2356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 name="Connector: Elbow 27">
              <a:extLst>
                <a:ext uri="{FF2B5EF4-FFF2-40B4-BE49-F238E27FC236}">
                  <a16:creationId xmlns:a16="http://schemas.microsoft.com/office/drawing/2014/main" id="{AC8A2FBB-7F8C-48DD-87BC-6C685B3E2849}"/>
                </a:ext>
              </a:extLst>
            </p:cNvPr>
            <p:cNvCxnSpPr>
              <a:cxnSpLocks/>
              <a:stCxn id="24" idx="3"/>
              <a:endCxn id="25" idx="3"/>
            </p:cNvCxnSpPr>
            <p:nvPr/>
          </p:nvCxnSpPr>
          <p:spPr bwMode="auto">
            <a:xfrm flipH="1" flipV="1">
              <a:off x="8042337" y="4209958"/>
              <a:ext cx="250053" cy="514875"/>
            </a:xfrm>
            <a:prstGeom prst="bentConnector3">
              <a:avLst>
                <a:gd name="adj1" fmla="val -91421"/>
              </a:avLst>
            </a:prstGeom>
            <a:solidFill>
              <a:schemeClr val="accent1"/>
            </a:solidFill>
            <a:ln w="28575" cap="flat" cmpd="sng" algn="ctr">
              <a:solidFill>
                <a:srgbClr val="FF0000"/>
              </a:solidFill>
              <a:prstDash val="solid"/>
              <a:round/>
              <a:headEnd type="none" w="med" len="med"/>
              <a:tailEnd type="triangle"/>
            </a:ln>
            <a:effectLst/>
          </p:spPr>
        </p:cxnSp>
        <p:cxnSp>
          <p:nvCxnSpPr>
            <p:cNvPr id="30" name="Connector: Elbow 29">
              <a:extLst>
                <a:ext uri="{FF2B5EF4-FFF2-40B4-BE49-F238E27FC236}">
                  <a16:creationId xmlns:a16="http://schemas.microsoft.com/office/drawing/2014/main" id="{264F362B-96DC-4F72-AA1F-277730638D8E}"/>
                </a:ext>
              </a:extLst>
            </p:cNvPr>
            <p:cNvCxnSpPr>
              <a:cxnSpLocks/>
              <a:stCxn id="24" idx="3"/>
            </p:cNvCxnSpPr>
            <p:nvPr/>
          </p:nvCxnSpPr>
          <p:spPr bwMode="auto">
            <a:xfrm flipH="1">
              <a:off x="7646994" y="4724833"/>
              <a:ext cx="645396" cy="552017"/>
            </a:xfrm>
            <a:prstGeom prst="bentConnector3">
              <a:avLst>
                <a:gd name="adj1" fmla="val -35420"/>
              </a:avLst>
            </a:prstGeom>
            <a:solidFill>
              <a:schemeClr val="accent1"/>
            </a:solidFill>
            <a:ln w="28575" cap="flat" cmpd="sng" algn="ctr">
              <a:solidFill>
                <a:srgbClr val="FF0000"/>
              </a:solidFill>
              <a:prstDash val="solid"/>
              <a:round/>
              <a:headEnd type="none" w="med" len="med"/>
              <a:tailEnd type="triangle"/>
            </a:ln>
            <a:effectLst/>
          </p:spPr>
        </p:cxnSp>
        <p:cxnSp>
          <p:nvCxnSpPr>
            <p:cNvPr id="34" name="Connector: Elbow 33">
              <a:extLst>
                <a:ext uri="{FF2B5EF4-FFF2-40B4-BE49-F238E27FC236}">
                  <a16:creationId xmlns:a16="http://schemas.microsoft.com/office/drawing/2014/main" id="{E5C479A8-FA19-4BE0-AA0B-79B2AAF2D6A2}"/>
                </a:ext>
              </a:extLst>
            </p:cNvPr>
            <p:cNvCxnSpPr>
              <a:cxnSpLocks/>
              <a:stCxn id="24" idx="3"/>
              <a:endCxn id="27" idx="3"/>
            </p:cNvCxnSpPr>
            <p:nvPr/>
          </p:nvCxnSpPr>
          <p:spPr bwMode="auto">
            <a:xfrm flipH="1">
              <a:off x="8042337" y="4724833"/>
              <a:ext cx="250053" cy="1415967"/>
            </a:xfrm>
            <a:prstGeom prst="bentConnector3">
              <a:avLst>
                <a:gd name="adj1" fmla="val -91421"/>
              </a:avLst>
            </a:prstGeom>
            <a:solidFill>
              <a:schemeClr val="accent1"/>
            </a:solidFill>
            <a:ln w="28575"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6126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what may be the case in reality?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‘disorder’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‘disease’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‘illness’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‘sickness’</a:t>
            </a:r>
          </a:p>
        </p:txBody>
      </p:sp>
      <p:sp>
        <p:nvSpPr>
          <p:cNvPr id="3" name="Rounded Rectangle 2"/>
          <p:cNvSpPr/>
          <p:nvPr/>
        </p:nvSpPr>
        <p:spPr bwMode="auto">
          <a:xfrm>
            <a:off x="1372657" y="3060412"/>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U1</a:t>
            </a:r>
          </a:p>
        </p:txBody>
      </p:sp>
      <p:cxnSp>
        <p:nvCxnSpPr>
          <p:cNvPr id="13" name="Straight Arrow Connector 12"/>
          <p:cNvCxnSpPr>
            <a:endCxn id="3" idx="3"/>
          </p:cNvCxnSpPr>
          <p:nvPr/>
        </p:nvCxnSpPr>
        <p:spPr bwMode="auto">
          <a:xfrm flipH="1">
            <a:off x="3125257" y="3276600"/>
            <a:ext cx="2895071" cy="126712"/>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3" idx="3"/>
          </p:cNvCxnSpPr>
          <p:nvPr/>
        </p:nvCxnSpPr>
        <p:spPr bwMode="auto">
          <a:xfrm flipH="1" flipV="1">
            <a:off x="3125257" y="3403312"/>
            <a:ext cx="2933171" cy="86388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17" idx="3"/>
          </p:cNvCxnSpPr>
          <p:nvPr/>
        </p:nvCxnSpPr>
        <p:spPr bwMode="auto">
          <a:xfrm flipH="1" flipV="1">
            <a:off x="3124200" y="5177790"/>
            <a:ext cx="3048000" cy="8001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17" idx="3"/>
          </p:cNvCxnSpPr>
          <p:nvPr/>
        </p:nvCxnSpPr>
        <p:spPr bwMode="auto">
          <a:xfrm flipH="1" flipV="1">
            <a:off x="3124200" y="5177790"/>
            <a:ext cx="2850672" cy="99441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7" name="Rounded Rectangle 16"/>
          <p:cNvSpPr/>
          <p:nvPr/>
        </p:nvSpPr>
        <p:spPr bwMode="auto">
          <a:xfrm>
            <a:off x="1371600" y="483489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U2</a:t>
            </a:r>
          </a:p>
        </p:txBody>
      </p:sp>
      <p:sp>
        <p:nvSpPr>
          <p:cNvPr id="12" name="Content Placeholder 11">
            <a:extLst>
              <a:ext uri="{FF2B5EF4-FFF2-40B4-BE49-F238E27FC236}">
                <a16:creationId xmlns:a16="http://schemas.microsoft.com/office/drawing/2014/main" id="{4585F83A-3D0E-455B-9847-A2439A0F93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87702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what may be the case in reality?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‘disorder’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‘disease’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‘illness’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‘sickness’</a:t>
            </a:r>
          </a:p>
        </p:txBody>
      </p:sp>
      <p:sp>
        <p:nvSpPr>
          <p:cNvPr id="3" name="Rounded Rectangle 2"/>
          <p:cNvSpPr/>
          <p:nvPr/>
        </p:nvSpPr>
        <p:spPr bwMode="auto">
          <a:xfrm>
            <a:off x="179334" y="2887663"/>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U1</a:t>
            </a:r>
          </a:p>
        </p:txBody>
      </p:sp>
      <p:cxnSp>
        <p:nvCxnSpPr>
          <p:cNvPr id="13" name="Straight Arrow Connector 12"/>
          <p:cNvCxnSpPr>
            <a:endCxn id="3" idx="3"/>
          </p:cNvCxnSpPr>
          <p:nvPr/>
        </p:nvCxnSpPr>
        <p:spPr bwMode="auto">
          <a:xfrm flipH="1" flipV="1">
            <a:off x="1931934" y="3230563"/>
            <a:ext cx="4126494" cy="675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16" idx="3"/>
          </p:cNvCxnSpPr>
          <p:nvPr/>
        </p:nvCxnSpPr>
        <p:spPr bwMode="auto">
          <a:xfrm flipH="1" flipV="1">
            <a:off x="4198620" y="4034790"/>
            <a:ext cx="1859808" cy="15859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17" idx="3"/>
          </p:cNvCxnSpPr>
          <p:nvPr/>
        </p:nvCxnSpPr>
        <p:spPr bwMode="auto">
          <a:xfrm flipH="1">
            <a:off x="4267727" y="5143500"/>
            <a:ext cx="1790701" cy="342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19" idx="3"/>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6" name="Rounded Rectangle 15"/>
          <p:cNvSpPr/>
          <p:nvPr/>
        </p:nvSpPr>
        <p:spPr bwMode="auto">
          <a:xfrm>
            <a:off x="2446020" y="369189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U2</a:t>
            </a:r>
          </a:p>
        </p:txBody>
      </p:sp>
      <p:sp>
        <p:nvSpPr>
          <p:cNvPr id="17" name="Rounded Rectangle 16"/>
          <p:cNvSpPr/>
          <p:nvPr/>
        </p:nvSpPr>
        <p:spPr bwMode="auto">
          <a:xfrm>
            <a:off x="2515127" y="51435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U3</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U4</a:t>
            </a:r>
          </a:p>
        </p:txBody>
      </p:sp>
      <p:sp>
        <p:nvSpPr>
          <p:cNvPr id="12" name="Content Placeholder 11">
            <a:extLst>
              <a:ext uri="{FF2B5EF4-FFF2-40B4-BE49-F238E27FC236}">
                <a16:creationId xmlns:a16="http://schemas.microsoft.com/office/drawing/2014/main" id="{F8E2E00C-4D7E-4C55-824C-65FA1B03B3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5692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what may be the case in reality?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‘disorder’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‘disease’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‘illness’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‘sickness’</a:t>
            </a:r>
          </a:p>
        </p:txBody>
      </p:sp>
      <p:sp>
        <p:nvSpPr>
          <p:cNvPr id="3" name="Rounded Rectangle 2"/>
          <p:cNvSpPr/>
          <p:nvPr/>
        </p:nvSpPr>
        <p:spPr bwMode="auto">
          <a:xfrm>
            <a:off x="179334" y="2887663"/>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U1</a:t>
            </a:r>
          </a:p>
        </p:txBody>
      </p:sp>
      <p:cxnSp>
        <p:nvCxnSpPr>
          <p:cNvPr id="13" name="Straight Arrow Connector 12"/>
          <p:cNvCxnSpPr>
            <a:endCxn id="3" idx="3"/>
          </p:cNvCxnSpPr>
          <p:nvPr/>
        </p:nvCxnSpPr>
        <p:spPr bwMode="auto">
          <a:xfrm flipH="1" flipV="1">
            <a:off x="1931934" y="3230563"/>
            <a:ext cx="4126494" cy="675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16" idx="3"/>
          </p:cNvCxnSpPr>
          <p:nvPr/>
        </p:nvCxnSpPr>
        <p:spPr bwMode="auto">
          <a:xfrm flipH="1" flipV="1">
            <a:off x="4198620" y="4034790"/>
            <a:ext cx="1859808" cy="15859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17" idx="3"/>
          </p:cNvCxnSpPr>
          <p:nvPr/>
        </p:nvCxnSpPr>
        <p:spPr bwMode="auto">
          <a:xfrm flipH="1">
            <a:off x="4267727" y="5143500"/>
            <a:ext cx="1790701" cy="342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19" idx="3"/>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6" name="Rounded Rectangle 15"/>
          <p:cNvSpPr/>
          <p:nvPr/>
        </p:nvSpPr>
        <p:spPr bwMode="auto">
          <a:xfrm>
            <a:off x="2446020" y="369189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U2</a:t>
            </a:r>
          </a:p>
        </p:txBody>
      </p:sp>
      <p:sp>
        <p:nvSpPr>
          <p:cNvPr id="17" name="Rounded Rectangle 16"/>
          <p:cNvSpPr/>
          <p:nvPr/>
        </p:nvSpPr>
        <p:spPr bwMode="auto">
          <a:xfrm>
            <a:off x="2515127" y="51435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U3</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U4</a:t>
            </a:r>
          </a:p>
        </p:txBody>
      </p:sp>
      <p:cxnSp>
        <p:nvCxnSpPr>
          <p:cNvPr id="12" name="Straight Arrow Connector 11"/>
          <p:cNvCxnSpPr>
            <a:stCxn id="3" idx="2"/>
            <a:endCxn id="16" idx="1"/>
          </p:cNvCxnSpPr>
          <p:nvPr/>
        </p:nvCxnSpPr>
        <p:spPr bwMode="auto">
          <a:xfrm>
            <a:off x="1055634" y="3573463"/>
            <a:ext cx="1390386" cy="461327"/>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20" name="Straight Arrow Connector 19"/>
          <p:cNvCxnSpPr>
            <a:stCxn id="3" idx="2"/>
            <a:endCxn id="17" idx="1"/>
          </p:cNvCxnSpPr>
          <p:nvPr/>
        </p:nvCxnSpPr>
        <p:spPr bwMode="auto">
          <a:xfrm>
            <a:off x="1055634" y="3573463"/>
            <a:ext cx="1459493" cy="1912937"/>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23" name="Straight Arrow Connector 22"/>
          <p:cNvCxnSpPr>
            <a:stCxn id="3" idx="2"/>
            <a:endCxn id="19" idx="0"/>
          </p:cNvCxnSpPr>
          <p:nvPr/>
        </p:nvCxnSpPr>
        <p:spPr bwMode="auto">
          <a:xfrm>
            <a:off x="1055634" y="3573463"/>
            <a:ext cx="136764" cy="2335847"/>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26" name="Straight Arrow Connector 25"/>
          <p:cNvCxnSpPr>
            <a:stCxn id="16" idx="1"/>
            <a:endCxn id="19" idx="0"/>
          </p:cNvCxnSpPr>
          <p:nvPr/>
        </p:nvCxnSpPr>
        <p:spPr bwMode="auto">
          <a:xfrm flipH="1">
            <a:off x="1192398" y="4034790"/>
            <a:ext cx="1253622" cy="187452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0" name="Straight Arrow Connector 29"/>
          <p:cNvCxnSpPr>
            <a:stCxn id="17" idx="1"/>
            <a:endCxn id="19" idx="0"/>
          </p:cNvCxnSpPr>
          <p:nvPr/>
        </p:nvCxnSpPr>
        <p:spPr bwMode="auto">
          <a:xfrm flipH="1">
            <a:off x="1192398" y="5486400"/>
            <a:ext cx="1322729" cy="42291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3" name="Straight Arrow Connector 32"/>
          <p:cNvCxnSpPr>
            <a:stCxn id="17" idx="1"/>
            <a:endCxn id="16" idx="1"/>
          </p:cNvCxnSpPr>
          <p:nvPr/>
        </p:nvCxnSpPr>
        <p:spPr bwMode="auto">
          <a:xfrm flipH="1" flipV="1">
            <a:off x="2446020" y="4034790"/>
            <a:ext cx="69107" cy="145161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sp>
        <p:nvSpPr>
          <p:cNvPr id="14" name="Content Placeholder 13">
            <a:extLst>
              <a:ext uri="{FF2B5EF4-FFF2-40B4-BE49-F238E27FC236}">
                <a16:creationId xmlns:a16="http://schemas.microsoft.com/office/drawing/2014/main" id="{3225CCA7-961A-4A9D-B590-476AE4F4DA0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60927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we find out?</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01370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Term types</a:t>
            </a:r>
            <a:endParaRPr lang="en-US" i="1" dirty="0"/>
          </a:p>
        </p:txBody>
      </p:sp>
      <p:sp>
        <p:nvSpPr>
          <p:cNvPr id="4" name="Content Placeholder 3">
            <a:extLst>
              <a:ext uri="{FF2B5EF4-FFF2-40B4-BE49-F238E27FC236}">
                <a16:creationId xmlns:a16="http://schemas.microsoft.com/office/drawing/2014/main" id="{906CD09C-5E18-45BD-8166-E27D7F50BE96}"/>
              </a:ext>
            </a:extLst>
          </p:cNvPr>
          <p:cNvSpPr>
            <a:spLocks noGrp="1"/>
          </p:cNvSpPr>
          <p:nvPr>
            <p:ph idx="1"/>
          </p:nvPr>
        </p:nvSpPr>
        <p:spPr/>
        <p:txBody>
          <a:bodyPr/>
          <a:lstStyle/>
          <a:p>
            <a:pPr>
              <a:buFont typeface="Arial" panose="020B0604020202020204" pitchFamily="34" charset="0"/>
              <a:buChar char="•"/>
            </a:pPr>
            <a:r>
              <a:rPr lang="en-US" dirty="0"/>
              <a:t>Natural language terms:</a:t>
            </a:r>
          </a:p>
          <a:p>
            <a:pPr lvl="1">
              <a:buFont typeface="Arial" panose="020B0604020202020204" pitchFamily="34" charset="0"/>
              <a:buChar char="•"/>
            </a:pPr>
            <a:r>
              <a:rPr lang="en-US" dirty="0"/>
              <a:t>Terms used in everyday language;</a:t>
            </a:r>
          </a:p>
          <a:p>
            <a:pPr lvl="2">
              <a:buFont typeface="Arial" panose="020B0604020202020204" pitchFamily="34" charset="0"/>
              <a:buChar char="•"/>
            </a:pPr>
            <a:r>
              <a:rPr lang="en-US" dirty="0">
                <a:sym typeface="Wingdings" panose="05000000000000000000" pitchFamily="2" charset="2"/>
              </a:rPr>
              <a:t> </a:t>
            </a:r>
            <a:r>
              <a:rPr lang="en-US" dirty="0"/>
              <a:t>dictionaries</a:t>
            </a:r>
          </a:p>
          <a:p>
            <a:pPr>
              <a:buFont typeface="Arial" panose="020B0604020202020204" pitchFamily="34" charset="0"/>
              <a:buChar char="•"/>
            </a:pPr>
            <a:r>
              <a:rPr lang="en-US" dirty="0"/>
              <a:t>Technical terms:</a:t>
            </a:r>
          </a:p>
          <a:p>
            <a:pPr lvl="1">
              <a:buFont typeface="Arial" panose="020B0604020202020204" pitchFamily="34" charset="0"/>
              <a:buChar char="•"/>
            </a:pPr>
            <a:r>
              <a:rPr lang="en-US" dirty="0"/>
              <a:t>Terms used in technical language;</a:t>
            </a:r>
          </a:p>
          <a:p>
            <a:pPr lvl="2">
              <a:buFont typeface="Arial" panose="020B0604020202020204" pitchFamily="34" charset="0"/>
              <a:buChar char="•"/>
            </a:pPr>
            <a:r>
              <a:rPr lang="en-US" dirty="0">
                <a:sym typeface="Wingdings" panose="05000000000000000000" pitchFamily="2" charset="2"/>
              </a:rPr>
              <a:t> domain </a:t>
            </a:r>
            <a:r>
              <a:rPr lang="en-US">
                <a:sym typeface="Wingdings" panose="05000000000000000000" pitchFamily="2" charset="2"/>
              </a:rPr>
              <a:t>specific dictionaries</a:t>
            </a:r>
            <a:endParaRPr lang="en-US" dirty="0"/>
          </a:p>
          <a:p>
            <a:pPr>
              <a:buFont typeface="Arial" panose="020B0604020202020204" pitchFamily="34" charset="0"/>
              <a:buChar char="•"/>
            </a:pPr>
            <a:r>
              <a:rPr lang="en-US" dirty="0"/>
              <a:t>Type-terms:</a:t>
            </a:r>
          </a:p>
          <a:p>
            <a:pPr lvl="1">
              <a:buFont typeface="Arial" panose="020B0604020202020204" pitchFamily="34" charset="0"/>
              <a:buChar char="•"/>
            </a:pPr>
            <a:r>
              <a:rPr lang="en-US" dirty="0"/>
              <a:t>Terms used in ‘knowledge representations’:</a:t>
            </a:r>
          </a:p>
          <a:p>
            <a:pPr lvl="2">
              <a:buFont typeface="Arial" panose="020B0604020202020204" pitchFamily="34" charset="0"/>
              <a:buChar char="•"/>
            </a:pPr>
            <a:r>
              <a:rPr lang="en-US" dirty="0"/>
              <a:t>Denoting ‘concepts’ in (formal terminologies);</a:t>
            </a:r>
          </a:p>
          <a:p>
            <a:pPr lvl="2">
              <a:buFont typeface="Arial" panose="020B0604020202020204" pitchFamily="34" charset="0"/>
              <a:buChar char="•"/>
            </a:pPr>
            <a:r>
              <a:rPr lang="en-US" dirty="0"/>
              <a:t>Referring to universals (or defined classes) in realism-based ontologies </a:t>
            </a:r>
            <a:r>
              <a:rPr lang="en-US" dirty="0">
                <a:sym typeface="Wingdings" panose="05000000000000000000" pitchFamily="2" charset="2"/>
              </a:rPr>
              <a:t> type-terms</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48410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‘Illness’ in Merriam-Webster</a:t>
            </a:r>
          </a:p>
        </p:txBody>
      </p:sp>
      <p:grpSp>
        <p:nvGrpSpPr>
          <p:cNvPr id="10" name="Group 9">
            <a:extLst>
              <a:ext uri="{FF2B5EF4-FFF2-40B4-BE49-F238E27FC236}">
                <a16:creationId xmlns:a16="http://schemas.microsoft.com/office/drawing/2014/main" id="{34001ACA-A8A2-4EAD-9AD3-E93FA8D8F4CD}"/>
              </a:ext>
            </a:extLst>
          </p:cNvPr>
          <p:cNvGrpSpPr/>
          <p:nvPr/>
        </p:nvGrpSpPr>
        <p:grpSpPr>
          <a:xfrm>
            <a:off x="0" y="609600"/>
            <a:ext cx="9144000" cy="1114568"/>
            <a:chOff x="0" y="609600"/>
            <a:chExt cx="9144000" cy="1114568"/>
          </a:xfrm>
        </p:grpSpPr>
        <p:pic>
          <p:nvPicPr>
            <p:cNvPr id="3" name="Picture 2">
              <a:extLst>
                <a:ext uri="{FF2B5EF4-FFF2-40B4-BE49-F238E27FC236}">
                  <a16:creationId xmlns:a16="http://schemas.microsoft.com/office/drawing/2014/main" id="{0DA5E4BE-0BAA-460F-A144-F6515AF406C4}"/>
                </a:ext>
              </a:extLst>
            </p:cNvPr>
            <p:cNvPicPr>
              <a:picLocks noChangeAspect="1"/>
            </p:cNvPicPr>
            <p:nvPr/>
          </p:nvPicPr>
          <p:blipFill>
            <a:blip r:embed="rId2"/>
            <a:stretch>
              <a:fillRect/>
            </a:stretch>
          </p:blipFill>
          <p:spPr>
            <a:xfrm>
              <a:off x="0" y="609600"/>
              <a:ext cx="9143999" cy="1109939"/>
            </a:xfrm>
            <a:prstGeom prst="rect">
              <a:avLst/>
            </a:prstGeom>
          </p:spPr>
        </p:pic>
        <p:sp>
          <p:nvSpPr>
            <p:cNvPr id="8" name="Rectangle 7">
              <a:extLst>
                <a:ext uri="{FF2B5EF4-FFF2-40B4-BE49-F238E27FC236}">
                  <a16:creationId xmlns:a16="http://schemas.microsoft.com/office/drawing/2014/main" id="{9A03E155-2906-4CA7-A10F-100DDD67EA12}"/>
                </a:ext>
              </a:extLst>
            </p:cNvPr>
            <p:cNvSpPr/>
            <p:nvPr/>
          </p:nvSpPr>
          <p:spPr bwMode="auto">
            <a:xfrm>
              <a:off x="8991600" y="643720"/>
              <a:ext cx="152400" cy="914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98357C76-7272-435D-96C5-CA937BDFFB95}"/>
                </a:ext>
              </a:extLst>
            </p:cNvPr>
            <p:cNvSpPr/>
            <p:nvPr/>
          </p:nvSpPr>
          <p:spPr bwMode="auto">
            <a:xfrm>
              <a:off x="4038600" y="1524000"/>
              <a:ext cx="5105400" cy="20016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pic>
        <p:nvPicPr>
          <p:cNvPr id="16" name="Picture 15">
            <a:extLst>
              <a:ext uri="{FF2B5EF4-FFF2-40B4-BE49-F238E27FC236}">
                <a16:creationId xmlns:a16="http://schemas.microsoft.com/office/drawing/2014/main" id="{CEBD5079-7129-4241-A384-3C7654304248}"/>
              </a:ext>
            </a:extLst>
          </p:cNvPr>
          <p:cNvPicPr>
            <a:picLocks noChangeAspect="1"/>
          </p:cNvPicPr>
          <p:nvPr/>
        </p:nvPicPr>
        <p:blipFill>
          <a:blip r:embed="rId3"/>
          <a:stretch>
            <a:fillRect/>
          </a:stretch>
        </p:blipFill>
        <p:spPr>
          <a:xfrm>
            <a:off x="0" y="1730287"/>
            <a:ext cx="9129747" cy="5127713"/>
          </a:xfrm>
          <a:prstGeom prst="rect">
            <a:avLst/>
          </a:prstGeom>
        </p:spPr>
      </p:pic>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04167A"/>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1" i="0" u="none" strike="noStrike" kern="1200" cap="none" spc="0" normalizeH="0" baseline="0" noProof="0">
              <a:ln>
                <a:noFill/>
              </a:ln>
              <a:solidFill>
                <a:srgbClr val="04167A"/>
              </a:solidFill>
              <a:effectLst/>
              <a:uLnTx/>
              <a:uFillTx/>
              <a:latin typeface="Times New Roman" pitchFamily="18" charset="0"/>
              <a:ea typeface="+mn-ea"/>
              <a:cs typeface="+mn-cs"/>
            </a:endParaRPr>
          </a:p>
        </p:txBody>
      </p:sp>
      <p:sp>
        <p:nvSpPr>
          <p:cNvPr id="11" name="TextBox 10">
            <a:extLst>
              <a:ext uri="{FF2B5EF4-FFF2-40B4-BE49-F238E27FC236}">
                <a16:creationId xmlns:a16="http://schemas.microsoft.com/office/drawing/2014/main" id="{2EFA8BD2-0B10-4388-89DE-1F1C85619C38}"/>
              </a:ext>
            </a:extLst>
          </p:cNvPr>
          <p:cNvSpPr txBox="1"/>
          <p:nvPr/>
        </p:nvSpPr>
        <p:spPr>
          <a:xfrm>
            <a:off x="6591300" y="159183"/>
            <a:ext cx="2443518" cy="261610"/>
          </a:xfrm>
          <a:prstGeom prst="rect">
            <a:avLst/>
          </a:prstGeom>
          <a:solidFill>
            <a:srgbClr val="FFFF00"/>
          </a:solidFill>
        </p:spPr>
        <p:txBody>
          <a:bodyPr wrap="square">
            <a:spAutoFit/>
          </a:bodyPr>
          <a:lstStyle/>
          <a:p>
            <a:r>
              <a:rPr lang="en-US" sz="1100" dirty="0">
                <a:solidFill>
                  <a:schemeClr val="bg1"/>
                </a:solidFill>
                <a:hlinkClick r:id="rId4"/>
              </a:rPr>
              <a:t>https://www.merriam-webster.com/</a:t>
            </a:r>
            <a:r>
              <a:rPr lang="en-US" sz="1100" dirty="0">
                <a:solidFill>
                  <a:schemeClr val="bg1"/>
                </a:solidFill>
              </a:rPr>
              <a:t> </a:t>
            </a:r>
          </a:p>
        </p:txBody>
      </p:sp>
    </p:spTree>
    <p:extLst>
      <p:ext uri="{BB962C8B-B14F-4D97-AF65-F5344CB8AC3E}">
        <p14:creationId xmlns:p14="http://schemas.microsoft.com/office/powerpoint/2010/main" val="1814860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‘Illness’ in Merriam-Webster</a:t>
            </a:r>
          </a:p>
        </p:txBody>
      </p:sp>
      <p:grpSp>
        <p:nvGrpSpPr>
          <p:cNvPr id="10" name="Group 9">
            <a:extLst>
              <a:ext uri="{FF2B5EF4-FFF2-40B4-BE49-F238E27FC236}">
                <a16:creationId xmlns:a16="http://schemas.microsoft.com/office/drawing/2014/main" id="{34001ACA-A8A2-4EAD-9AD3-E93FA8D8F4CD}"/>
              </a:ext>
            </a:extLst>
          </p:cNvPr>
          <p:cNvGrpSpPr/>
          <p:nvPr/>
        </p:nvGrpSpPr>
        <p:grpSpPr>
          <a:xfrm>
            <a:off x="0" y="609600"/>
            <a:ext cx="9144000" cy="1114568"/>
            <a:chOff x="0" y="609600"/>
            <a:chExt cx="9144000" cy="1114568"/>
          </a:xfrm>
        </p:grpSpPr>
        <p:pic>
          <p:nvPicPr>
            <p:cNvPr id="3" name="Picture 2">
              <a:extLst>
                <a:ext uri="{FF2B5EF4-FFF2-40B4-BE49-F238E27FC236}">
                  <a16:creationId xmlns:a16="http://schemas.microsoft.com/office/drawing/2014/main" id="{0DA5E4BE-0BAA-460F-A144-F6515AF406C4}"/>
                </a:ext>
              </a:extLst>
            </p:cNvPr>
            <p:cNvPicPr>
              <a:picLocks noChangeAspect="1"/>
            </p:cNvPicPr>
            <p:nvPr/>
          </p:nvPicPr>
          <p:blipFill>
            <a:blip r:embed="rId2"/>
            <a:stretch>
              <a:fillRect/>
            </a:stretch>
          </p:blipFill>
          <p:spPr>
            <a:xfrm>
              <a:off x="0" y="609600"/>
              <a:ext cx="9143999" cy="1109939"/>
            </a:xfrm>
            <a:prstGeom prst="rect">
              <a:avLst/>
            </a:prstGeom>
          </p:spPr>
        </p:pic>
        <p:sp>
          <p:nvSpPr>
            <p:cNvPr id="8" name="Rectangle 7">
              <a:extLst>
                <a:ext uri="{FF2B5EF4-FFF2-40B4-BE49-F238E27FC236}">
                  <a16:creationId xmlns:a16="http://schemas.microsoft.com/office/drawing/2014/main" id="{9A03E155-2906-4CA7-A10F-100DDD67EA12}"/>
                </a:ext>
              </a:extLst>
            </p:cNvPr>
            <p:cNvSpPr/>
            <p:nvPr/>
          </p:nvSpPr>
          <p:spPr bwMode="auto">
            <a:xfrm>
              <a:off x="8991600" y="643720"/>
              <a:ext cx="152400" cy="914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98357C76-7272-435D-96C5-CA937BDFFB95}"/>
                </a:ext>
              </a:extLst>
            </p:cNvPr>
            <p:cNvSpPr/>
            <p:nvPr/>
          </p:nvSpPr>
          <p:spPr bwMode="auto">
            <a:xfrm>
              <a:off x="4038600" y="1524000"/>
              <a:ext cx="5105400" cy="20016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6" name="Rectangle 5">
            <a:extLst>
              <a:ext uri="{FF2B5EF4-FFF2-40B4-BE49-F238E27FC236}">
                <a16:creationId xmlns:a16="http://schemas.microsoft.com/office/drawing/2014/main" id="{18D1309F-AC13-4901-9DC4-18003490D2E6}"/>
              </a:ext>
            </a:extLst>
          </p:cNvPr>
          <p:cNvSpPr/>
          <p:nvPr/>
        </p:nvSpPr>
        <p:spPr bwMode="auto">
          <a:xfrm>
            <a:off x="0" y="1719538"/>
            <a:ext cx="9143998" cy="513846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5" name="Picture 4">
            <a:extLst>
              <a:ext uri="{FF2B5EF4-FFF2-40B4-BE49-F238E27FC236}">
                <a16:creationId xmlns:a16="http://schemas.microsoft.com/office/drawing/2014/main" id="{BD884AC3-B261-4571-A48E-315F85147F98}"/>
              </a:ext>
            </a:extLst>
          </p:cNvPr>
          <p:cNvPicPr>
            <a:picLocks noChangeAspect="1"/>
          </p:cNvPicPr>
          <p:nvPr/>
        </p:nvPicPr>
        <p:blipFill>
          <a:blip r:embed="rId3"/>
          <a:stretch>
            <a:fillRect/>
          </a:stretch>
        </p:blipFill>
        <p:spPr>
          <a:xfrm>
            <a:off x="10235" y="1944267"/>
            <a:ext cx="9212349" cy="3313533"/>
          </a:xfrm>
          <a:prstGeom prst="rect">
            <a:avLst/>
          </a:prstGeom>
        </p:spPr>
      </p:pic>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04167A"/>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1" i="0" u="none" strike="noStrike" kern="1200" cap="none" spc="0" normalizeH="0" baseline="0" noProof="0">
              <a:ln>
                <a:noFill/>
              </a:ln>
              <a:solidFill>
                <a:srgbClr val="04167A"/>
              </a:solidFill>
              <a:effectLst/>
              <a:uLnTx/>
              <a:uFillTx/>
              <a:latin typeface="Times New Roman" pitchFamily="18" charset="0"/>
              <a:ea typeface="+mn-ea"/>
              <a:cs typeface="+mn-cs"/>
            </a:endParaRPr>
          </a:p>
        </p:txBody>
      </p:sp>
      <p:sp>
        <p:nvSpPr>
          <p:cNvPr id="11" name="TextBox 10">
            <a:extLst>
              <a:ext uri="{FF2B5EF4-FFF2-40B4-BE49-F238E27FC236}">
                <a16:creationId xmlns:a16="http://schemas.microsoft.com/office/drawing/2014/main" id="{4D9B52BB-F510-42E3-8F63-D8EC46C4B12A}"/>
              </a:ext>
            </a:extLst>
          </p:cNvPr>
          <p:cNvSpPr txBox="1"/>
          <p:nvPr/>
        </p:nvSpPr>
        <p:spPr>
          <a:xfrm>
            <a:off x="6591300" y="159183"/>
            <a:ext cx="2443518" cy="261610"/>
          </a:xfrm>
          <a:prstGeom prst="rect">
            <a:avLst/>
          </a:prstGeom>
          <a:solidFill>
            <a:srgbClr val="FFFF00"/>
          </a:solidFill>
        </p:spPr>
        <p:txBody>
          <a:bodyPr wrap="square">
            <a:spAutoFit/>
          </a:bodyPr>
          <a:lstStyle/>
          <a:p>
            <a:r>
              <a:rPr lang="en-US" sz="1100" dirty="0">
                <a:solidFill>
                  <a:schemeClr val="bg1"/>
                </a:solidFill>
                <a:hlinkClick r:id="rId4"/>
              </a:rPr>
              <a:t>https://www.merriam-webster.com/</a:t>
            </a:r>
            <a:r>
              <a:rPr lang="en-US" sz="1100" dirty="0">
                <a:solidFill>
                  <a:schemeClr val="bg1"/>
                </a:solidFill>
              </a:rPr>
              <a:t> </a:t>
            </a:r>
          </a:p>
        </p:txBody>
      </p:sp>
    </p:spTree>
    <p:extLst>
      <p:ext uri="{BB962C8B-B14F-4D97-AF65-F5344CB8AC3E}">
        <p14:creationId xmlns:p14="http://schemas.microsoft.com/office/powerpoint/2010/main" val="72289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11B677-1817-4C43-86F7-20C8707B1E1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FD31CF5-B96B-4E1E-B6B9-BD52D50F8464}"/>
              </a:ext>
            </a:extLst>
          </p:cNvPr>
          <p:cNvSpPr>
            <a:spLocks noGrp="1"/>
          </p:cNvSpPr>
          <p:nvPr>
            <p:ph type="sldNum" sz="quarter" idx="3"/>
          </p:nvPr>
        </p:nvSpPr>
        <p:spPr/>
        <p:txBody>
          <a:bodyPr/>
          <a:lstStyle/>
          <a:p>
            <a:fld id="{7C5DB68A-9D44-4073-920F-D08D647C06A7}" type="slidenum">
              <a:rPr lang="en-US" smtClean="0"/>
              <a:t>3</a:t>
            </a:fld>
            <a:endParaRPr lang="en-US" dirty="0"/>
          </a:p>
        </p:txBody>
      </p:sp>
      <p:pic>
        <p:nvPicPr>
          <p:cNvPr id="6" name="Picture 5">
            <a:extLst>
              <a:ext uri="{FF2B5EF4-FFF2-40B4-BE49-F238E27FC236}">
                <a16:creationId xmlns:a16="http://schemas.microsoft.com/office/drawing/2014/main" id="{4639180C-DBC3-4F98-A48E-37C4D08F67FE}"/>
              </a:ext>
            </a:extLst>
          </p:cNvPr>
          <p:cNvPicPr>
            <a:picLocks noChangeAspect="1"/>
          </p:cNvPicPr>
          <p:nvPr/>
        </p:nvPicPr>
        <p:blipFill>
          <a:blip r:embed="rId2"/>
          <a:stretch>
            <a:fillRect/>
          </a:stretch>
        </p:blipFill>
        <p:spPr>
          <a:xfrm>
            <a:off x="0" y="643843"/>
            <a:ext cx="9144000" cy="6214157"/>
          </a:xfrm>
          <a:prstGeom prst="rect">
            <a:avLst/>
          </a:prstGeom>
        </p:spPr>
      </p:pic>
      <p:sp>
        <p:nvSpPr>
          <p:cNvPr id="2" name="Title 1">
            <a:extLst>
              <a:ext uri="{FF2B5EF4-FFF2-40B4-BE49-F238E27FC236}">
                <a16:creationId xmlns:a16="http://schemas.microsoft.com/office/drawing/2014/main" id="{131005C8-610C-40CD-BEBA-BEF1B7DF4B97}"/>
              </a:ext>
            </a:extLst>
          </p:cNvPr>
          <p:cNvSpPr>
            <a:spLocks noGrp="1"/>
          </p:cNvSpPr>
          <p:nvPr>
            <p:ph type="title"/>
          </p:nvPr>
        </p:nvSpPr>
        <p:spPr>
          <a:xfrm>
            <a:off x="6400800" y="5608661"/>
            <a:ext cx="2628900" cy="762000"/>
          </a:xfrm>
        </p:spPr>
        <p:txBody>
          <a:bodyPr/>
          <a:lstStyle/>
          <a:p>
            <a:r>
              <a:rPr lang="en-US" dirty="0">
                <a:solidFill>
                  <a:schemeClr val="tx1"/>
                </a:solidFill>
              </a:rPr>
              <a:t>A student’s response</a:t>
            </a:r>
          </a:p>
        </p:txBody>
      </p:sp>
      <p:sp>
        <p:nvSpPr>
          <p:cNvPr id="7" name="Oval 6">
            <a:extLst>
              <a:ext uri="{FF2B5EF4-FFF2-40B4-BE49-F238E27FC236}">
                <a16:creationId xmlns:a16="http://schemas.microsoft.com/office/drawing/2014/main" id="{0F9ED8D7-8D59-40CB-9C95-051F0CA99FC5}"/>
              </a:ext>
            </a:extLst>
          </p:cNvPr>
          <p:cNvSpPr/>
          <p:nvPr/>
        </p:nvSpPr>
        <p:spPr bwMode="auto">
          <a:xfrm>
            <a:off x="2209800" y="3962400"/>
            <a:ext cx="533400" cy="533400"/>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F1479FC-3B39-4583-A46F-7E60E2E57516}"/>
              </a:ext>
            </a:extLst>
          </p:cNvPr>
          <p:cNvSpPr/>
          <p:nvPr/>
        </p:nvSpPr>
        <p:spPr bwMode="auto">
          <a:xfrm rot="310577">
            <a:off x="3510993" y="3945538"/>
            <a:ext cx="397904" cy="533400"/>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937A8CB3-13D0-47E0-A374-27FD3BCB4CAA}"/>
              </a:ext>
            </a:extLst>
          </p:cNvPr>
          <p:cNvSpPr/>
          <p:nvPr/>
        </p:nvSpPr>
        <p:spPr bwMode="auto">
          <a:xfrm>
            <a:off x="1712429" y="5867400"/>
            <a:ext cx="4408718" cy="1205637"/>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a:extLst>
              <a:ext uri="{FF2B5EF4-FFF2-40B4-BE49-F238E27FC236}">
                <a16:creationId xmlns:a16="http://schemas.microsoft.com/office/drawing/2014/main" id="{B9239088-CE79-4FB8-8C26-6F3FE2BE0358}"/>
              </a:ext>
            </a:extLst>
          </p:cNvPr>
          <p:cNvSpPr/>
          <p:nvPr/>
        </p:nvSpPr>
        <p:spPr bwMode="auto">
          <a:xfrm>
            <a:off x="2711355" y="4292283"/>
            <a:ext cx="3537045" cy="533400"/>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53176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sp>
        <p:nvSpPr>
          <p:cNvPr id="2" name="TextBox 1"/>
          <p:cNvSpPr txBox="1"/>
          <p:nvPr/>
        </p:nvSpPr>
        <p:spPr>
          <a:xfrm>
            <a:off x="6218729" y="2980372"/>
            <a:ext cx="1507143" cy="3539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‘illness’</a:t>
            </a:r>
          </a:p>
        </p:txBody>
      </p:sp>
      <p:cxnSp>
        <p:nvCxnSpPr>
          <p:cNvPr id="21" name="Straight Arrow Connector 20"/>
          <p:cNvCxnSpPr>
            <a:endCxn id="19" idx="3"/>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illness</a:t>
            </a:r>
          </a:p>
        </p:txBody>
      </p:sp>
      <p:pic>
        <p:nvPicPr>
          <p:cNvPr id="7" name="Picture 6">
            <a:extLst>
              <a:ext uri="{FF2B5EF4-FFF2-40B4-BE49-F238E27FC236}">
                <a16:creationId xmlns:a16="http://schemas.microsoft.com/office/drawing/2014/main" id="{068BBD53-E1A3-4370-B730-C744A935DB06}"/>
              </a:ext>
            </a:extLst>
          </p:cNvPr>
          <p:cNvPicPr>
            <a:picLocks noChangeAspect="1"/>
          </p:cNvPicPr>
          <p:nvPr/>
        </p:nvPicPr>
        <p:blipFill>
          <a:blip r:embed="rId2"/>
          <a:stretch>
            <a:fillRect/>
          </a:stretch>
        </p:blipFill>
        <p:spPr>
          <a:xfrm>
            <a:off x="5721102" y="5044071"/>
            <a:ext cx="2403601" cy="830950"/>
          </a:xfrm>
          <a:prstGeom prst="rect">
            <a:avLst/>
          </a:prstGeom>
        </p:spPr>
      </p:pic>
    </p:spTree>
    <p:extLst>
      <p:ext uri="{BB962C8B-B14F-4D97-AF65-F5344CB8AC3E}">
        <p14:creationId xmlns:p14="http://schemas.microsoft.com/office/powerpoint/2010/main" val="1444769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‘Illness’ in Merriam-Webster</a:t>
            </a:r>
          </a:p>
        </p:txBody>
      </p:sp>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04167A"/>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srgbClr val="04167A"/>
              </a:solidFill>
              <a:effectLst/>
              <a:uLnTx/>
              <a:uFillTx/>
              <a:latin typeface="Times New Roman" pitchFamily="18" charset="0"/>
              <a:ea typeface="+mn-ea"/>
              <a:cs typeface="+mn-cs"/>
            </a:endParaRPr>
          </a:p>
        </p:txBody>
      </p:sp>
      <p:grpSp>
        <p:nvGrpSpPr>
          <p:cNvPr id="10" name="Group 9">
            <a:extLst>
              <a:ext uri="{FF2B5EF4-FFF2-40B4-BE49-F238E27FC236}">
                <a16:creationId xmlns:a16="http://schemas.microsoft.com/office/drawing/2014/main" id="{34001ACA-A8A2-4EAD-9AD3-E93FA8D8F4CD}"/>
              </a:ext>
            </a:extLst>
          </p:cNvPr>
          <p:cNvGrpSpPr/>
          <p:nvPr/>
        </p:nvGrpSpPr>
        <p:grpSpPr>
          <a:xfrm>
            <a:off x="0" y="609600"/>
            <a:ext cx="9144000" cy="1114568"/>
            <a:chOff x="0" y="609600"/>
            <a:chExt cx="9144000" cy="1114568"/>
          </a:xfrm>
        </p:grpSpPr>
        <p:pic>
          <p:nvPicPr>
            <p:cNvPr id="3" name="Picture 2">
              <a:extLst>
                <a:ext uri="{FF2B5EF4-FFF2-40B4-BE49-F238E27FC236}">
                  <a16:creationId xmlns:a16="http://schemas.microsoft.com/office/drawing/2014/main" id="{0DA5E4BE-0BAA-460F-A144-F6515AF406C4}"/>
                </a:ext>
              </a:extLst>
            </p:cNvPr>
            <p:cNvPicPr>
              <a:picLocks noChangeAspect="1"/>
            </p:cNvPicPr>
            <p:nvPr/>
          </p:nvPicPr>
          <p:blipFill>
            <a:blip r:embed="rId2"/>
            <a:stretch>
              <a:fillRect/>
            </a:stretch>
          </p:blipFill>
          <p:spPr>
            <a:xfrm>
              <a:off x="0" y="609600"/>
              <a:ext cx="9143999" cy="1109939"/>
            </a:xfrm>
            <a:prstGeom prst="rect">
              <a:avLst/>
            </a:prstGeom>
          </p:spPr>
        </p:pic>
        <p:sp>
          <p:nvSpPr>
            <p:cNvPr id="8" name="Rectangle 7">
              <a:extLst>
                <a:ext uri="{FF2B5EF4-FFF2-40B4-BE49-F238E27FC236}">
                  <a16:creationId xmlns:a16="http://schemas.microsoft.com/office/drawing/2014/main" id="{9A03E155-2906-4CA7-A10F-100DDD67EA12}"/>
                </a:ext>
              </a:extLst>
            </p:cNvPr>
            <p:cNvSpPr/>
            <p:nvPr/>
          </p:nvSpPr>
          <p:spPr bwMode="auto">
            <a:xfrm>
              <a:off x="8991600" y="643720"/>
              <a:ext cx="152400" cy="914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98357C76-7272-435D-96C5-CA937BDFFB95}"/>
                </a:ext>
              </a:extLst>
            </p:cNvPr>
            <p:cNvSpPr/>
            <p:nvPr/>
          </p:nvSpPr>
          <p:spPr bwMode="auto">
            <a:xfrm>
              <a:off x="4038600" y="1524000"/>
              <a:ext cx="5105400" cy="20016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pic>
        <p:nvPicPr>
          <p:cNvPr id="14" name="Picture 13">
            <a:extLst>
              <a:ext uri="{FF2B5EF4-FFF2-40B4-BE49-F238E27FC236}">
                <a16:creationId xmlns:a16="http://schemas.microsoft.com/office/drawing/2014/main" id="{B156FA27-9A20-4D3D-B172-E9A5AD7A96F1}"/>
              </a:ext>
            </a:extLst>
          </p:cNvPr>
          <p:cNvPicPr>
            <a:picLocks noChangeAspect="1"/>
          </p:cNvPicPr>
          <p:nvPr/>
        </p:nvPicPr>
        <p:blipFill>
          <a:blip r:embed="rId3"/>
          <a:stretch>
            <a:fillRect/>
          </a:stretch>
        </p:blipFill>
        <p:spPr>
          <a:xfrm>
            <a:off x="-2" y="1701342"/>
            <a:ext cx="9150369" cy="5156658"/>
          </a:xfrm>
          <a:prstGeom prst="rect">
            <a:avLst/>
          </a:prstGeom>
        </p:spPr>
      </p:pic>
      <p:sp>
        <p:nvSpPr>
          <p:cNvPr id="11" name="TextBox 10">
            <a:extLst>
              <a:ext uri="{FF2B5EF4-FFF2-40B4-BE49-F238E27FC236}">
                <a16:creationId xmlns:a16="http://schemas.microsoft.com/office/drawing/2014/main" id="{82B1AA30-EF89-4AB5-AFBC-512F2FC08468}"/>
              </a:ext>
            </a:extLst>
          </p:cNvPr>
          <p:cNvSpPr txBox="1"/>
          <p:nvPr/>
        </p:nvSpPr>
        <p:spPr>
          <a:xfrm>
            <a:off x="6591300" y="159183"/>
            <a:ext cx="2443518" cy="261610"/>
          </a:xfrm>
          <a:prstGeom prst="rect">
            <a:avLst/>
          </a:prstGeom>
          <a:solidFill>
            <a:srgbClr val="FFFF00"/>
          </a:solidFill>
        </p:spPr>
        <p:txBody>
          <a:bodyPr wrap="square">
            <a:spAutoFit/>
          </a:bodyPr>
          <a:lstStyle/>
          <a:p>
            <a:r>
              <a:rPr lang="en-US" sz="1100" dirty="0">
                <a:solidFill>
                  <a:schemeClr val="bg1"/>
                </a:solidFill>
                <a:hlinkClick r:id="rId4"/>
              </a:rPr>
              <a:t>https://www.merriam-webster.com/</a:t>
            </a:r>
            <a:r>
              <a:rPr lang="en-US" sz="1100" dirty="0">
                <a:solidFill>
                  <a:schemeClr val="bg1"/>
                </a:solidFill>
              </a:rPr>
              <a:t> </a:t>
            </a:r>
          </a:p>
        </p:txBody>
      </p:sp>
    </p:spTree>
    <p:extLst>
      <p:ext uri="{BB962C8B-B14F-4D97-AF65-F5344CB8AC3E}">
        <p14:creationId xmlns:p14="http://schemas.microsoft.com/office/powerpoint/2010/main" val="297837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BDD42DCA-FC95-4166-9953-00DAA26CB84C}"/>
              </a:ext>
            </a:extLst>
          </p:cNvPr>
          <p:cNvSpPr txBox="1"/>
          <p:nvPr/>
        </p:nvSpPr>
        <p:spPr>
          <a:xfrm>
            <a:off x="6520508" y="4419600"/>
            <a:ext cx="623890" cy="584775"/>
          </a:xfrm>
          <a:prstGeom prst="rect">
            <a:avLst/>
          </a:prstGeom>
          <a:solidFill>
            <a:srgbClr val="FF000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a:t>
            </a:r>
          </a:p>
        </p:txBody>
      </p:sp>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Representation</a:t>
            </a:r>
          </a:p>
        </p:txBody>
      </p:sp>
      <p:sp>
        <p:nvSpPr>
          <p:cNvPr id="2" name="TextBox 1"/>
          <p:cNvSpPr txBox="1"/>
          <p:nvPr/>
        </p:nvSpPr>
        <p:spPr>
          <a:xfrm>
            <a:off x="5955835" y="5358825"/>
            <a:ext cx="203292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  ‘sickness’</a:t>
            </a:r>
          </a:p>
        </p:txBody>
      </p:sp>
      <p:cxnSp>
        <p:nvCxnSpPr>
          <p:cNvPr id="15" name="Straight Arrow Connector 14"/>
          <p:cNvCxnSpPr>
            <a:cxnSpLocks/>
            <a:stCxn id="2" idx="1"/>
            <a:endCxn id="16" idx="3"/>
          </p:cNvCxnSpPr>
          <p:nvPr/>
        </p:nvCxnSpPr>
        <p:spPr bwMode="auto">
          <a:xfrm flipH="1" flipV="1">
            <a:off x="4198620" y="3750945"/>
            <a:ext cx="1757215" cy="190026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cxnSpLocks/>
            <a:stCxn id="2" idx="1"/>
            <a:endCxn id="17" idx="3"/>
          </p:cNvCxnSpPr>
          <p:nvPr/>
        </p:nvCxnSpPr>
        <p:spPr bwMode="auto">
          <a:xfrm flipH="1" flipV="1">
            <a:off x="4267727" y="5486400"/>
            <a:ext cx="1688108" cy="164813"/>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cxnSpLocks/>
            <a:stCxn id="2" idx="1"/>
            <a:endCxn id="19" idx="3"/>
          </p:cNvCxnSpPr>
          <p:nvPr/>
        </p:nvCxnSpPr>
        <p:spPr bwMode="auto">
          <a:xfrm flipH="1">
            <a:off x="2068698" y="5651213"/>
            <a:ext cx="3887137" cy="600997"/>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6" name="Rounded Rectangle 15"/>
          <p:cNvSpPr/>
          <p:nvPr/>
        </p:nvSpPr>
        <p:spPr bwMode="auto">
          <a:xfrm>
            <a:off x="2446020" y="3124200"/>
            <a:ext cx="1752600" cy="125349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Specific disease</a:t>
            </a:r>
          </a:p>
        </p:txBody>
      </p:sp>
      <p:sp>
        <p:nvSpPr>
          <p:cNvPr id="17" name="Rounded Rectangle 16"/>
          <p:cNvSpPr/>
          <p:nvPr/>
        </p:nvSpPr>
        <p:spPr bwMode="auto">
          <a:xfrm>
            <a:off x="2515127" y="51435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nausea</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Times" pitchFamily="122" charset="0"/>
                <a:ea typeface="+mn-ea"/>
                <a:cs typeface="+mn-cs"/>
              </a:rPr>
              <a:t>illness</a:t>
            </a:r>
          </a:p>
        </p:txBody>
      </p:sp>
      <p:cxnSp>
        <p:nvCxnSpPr>
          <p:cNvPr id="26" name="Straight Arrow Connector 25"/>
          <p:cNvCxnSpPr>
            <a:cxnSpLocks/>
            <a:stCxn id="16" idx="1"/>
            <a:endCxn id="19" idx="0"/>
          </p:cNvCxnSpPr>
          <p:nvPr/>
        </p:nvCxnSpPr>
        <p:spPr bwMode="auto">
          <a:xfrm flipH="1">
            <a:off x="1192398" y="3750945"/>
            <a:ext cx="1253622" cy="2158365"/>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0" name="Straight Arrow Connector 29"/>
          <p:cNvCxnSpPr>
            <a:stCxn id="17" idx="1"/>
            <a:endCxn id="19" idx="0"/>
          </p:cNvCxnSpPr>
          <p:nvPr/>
        </p:nvCxnSpPr>
        <p:spPr bwMode="auto">
          <a:xfrm flipH="1">
            <a:off x="1192398" y="5486400"/>
            <a:ext cx="1322729" cy="42291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3" name="Straight Arrow Connector 32"/>
          <p:cNvCxnSpPr>
            <a:cxnSpLocks/>
            <a:stCxn id="17" idx="1"/>
            <a:endCxn id="16" idx="1"/>
          </p:cNvCxnSpPr>
          <p:nvPr/>
        </p:nvCxnSpPr>
        <p:spPr bwMode="auto">
          <a:xfrm flipH="1" flipV="1">
            <a:off x="2446020" y="3750945"/>
            <a:ext cx="69107" cy="1735455"/>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sp>
        <p:nvSpPr>
          <p:cNvPr id="22" name="TextBox 21"/>
          <p:cNvSpPr txBox="1"/>
          <p:nvPr/>
        </p:nvSpPr>
        <p:spPr>
          <a:xfrm>
            <a:off x="5733475" y="4449633"/>
            <a:ext cx="2234906" cy="584775"/>
          </a:xfrm>
          <a:prstGeom prst="rect">
            <a:avLst/>
          </a:prstGeom>
          <a:solidFill>
            <a:srgbClr val="FF0000"/>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Homonymy</a:t>
            </a:r>
          </a:p>
        </p:txBody>
      </p:sp>
      <p:pic>
        <p:nvPicPr>
          <p:cNvPr id="24" name="Picture 23"/>
          <p:cNvPicPr>
            <a:picLocks noChangeAspect="1"/>
          </p:cNvPicPr>
          <p:nvPr/>
        </p:nvPicPr>
        <p:blipFill>
          <a:blip r:embed="rId2"/>
          <a:stretch>
            <a:fillRect/>
          </a:stretch>
        </p:blipFill>
        <p:spPr>
          <a:xfrm>
            <a:off x="5556245" y="2895600"/>
            <a:ext cx="2597155" cy="1601212"/>
          </a:xfrm>
          <a:prstGeom prst="rect">
            <a:avLst/>
          </a:prstGeom>
        </p:spPr>
      </p:pic>
      <p:grpSp>
        <p:nvGrpSpPr>
          <p:cNvPr id="23" name="Group 22">
            <a:extLst>
              <a:ext uri="{FF2B5EF4-FFF2-40B4-BE49-F238E27FC236}">
                <a16:creationId xmlns:a16="http://schemas.microsoft.com/office/drawing/2014/main" id="{D5B579E6-A1D2-487B-95CF-81C622C2DFF3}"/>
              </a:ext>
            </a:extLst>
          </p:cNvPr>
          <p:cNvGrpSpPr/>
          <p:nvPr/>
        </p:nvGrpSpPr>
        <p:grpSpPr>
          <a:xfrm>
            <a:off x="2068698" y="2980372"/>
            <a:ext cx="5657174" cy="3539430"/>
            <a:chOff x="2068698" y="2980372"/>
            <a:chExt cx="5657174" cy="3539430"/>
          </a:xfrm>
        </p:grpSpPr>
        <p:sp>
          <p:nvSpPr>
            <p:cNvPr id="27" name="TextBox 26">
              <a:extLst>
                <a:ext uri="{FF2B5EF4-FFF2-40B4-BE49-F238E27FC236}">
                  <a16:creationId xmlns:a16="http://schemas.microsoft.com/office/drawing/2014/main" id="{F3D0246E-5532-4393-B0B9-BC1310DD0A3E}"/>
                </a:ext>
              </a:extLst>
            </p:cNvPr>
            <p:cNvSpPr txBox="1"/>
            <p:nvPr/>
          </p:nvSpPr>
          <p:spPr>
            <a:xfrm>
              <a:off x="6218729" y="2980372"/>
              <a:ext cx="1507143" cy="3539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rPr>
                <a:t>‘illness’</a:t>
              </a:r>
            </a:p>
          </p:txBody>
        </p:sp>
        <p:cxnSp>
          <p:nvCxnSpPr>
            <p:cNvPr id="28" name="Straight Arrow Connector 27">
              <a:extLst>
                <a:ext uri="{FF2B5EF4-FFF2-40B4-BE49-F238E27FC236}">
                  <a16:creationId xmlns:a16="http://schemas.microsoft.com/office/drawing/2014/main" id="{1FEFDB36-5AB1-46A6-B5CB-16B19F7B4D6C}"/>
                </a:ext>
              </a:extLst>
            </p:cNvPr>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3CD891AE-3EF9-49AF-9AB6-152C749BB136}"/>
              </a:ext>
            </a:extLst>
          </p:cNvPr>
          <p:cNvGrpSpPr/>
          <p:nvPr/>
        </p:nvGrpSpPr>
        <p:grpSpPr>
          <a:xfrm>
            <a:off x="6172200" y="5358825"/>
            <a:ext cx="1816564" cy="1514097"/>
            <a:chOff x="6172200" y="5358825"/>
            <a:chExt cx="1816564" cy="1514097"/>
          </a:xfrm>
        </p:grpSpPr>
        <p:sp>
          <p:nvSpPr>
            <p:cNvPr id="29" name="Rectangle: Rounded Corners 28">
              <a:extLst>
                <a:ext uri="{FF2B5EF4-FFF2-40B4-BE49-F238E27FC236}">
                  <a16:creationId xmlns:a16="http://schemas.microsoft.com/office/drawing/2014/main" id="{5D44B2D5-65A8-47A8-BF0B-91177A8A71B7}"/>
                </a:ext>
              </a:extLst>
            </p:cNvPr>
            <p:cNvSpPr/>
            <p:nvPr/>
          </p:nvSpPr>
          <p:spPr bwMode="auto">
            <a:xfrm>
              <a:off x="6172200" y="5358825"/>
              <a:ext cx="1816564" cy="1144842"/>
            </a:xfrm>
            <a:prstGeom prst="roundRect">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32" name="TextBox 31">
              <a:extLst>
                <a:ext uri="{FF2B5EF4-FFF2-40B4-BE49-F238E27FC236}">
                  <a16:creationId xmlns:a16="http://schemas.microsoft.com/office/drawing/2014/main" id="{08AC6A7E-4453-4FEB-AFC1-B590B29A1026}"/>
                </a:ext>
              </a:extLst>
            </p:cNvPr>
            <p:cNvSpPr txBox="1"/>
            <p:nvPr/>
          </p:nvSpPr>
          <p:spPr>
            <a:xfrm>
              <a:off x="6172201" y="6411257"/>
              <a:ext cx="175872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66"/>
                  </a:solidFill>
                  <a:effectLst/>
                  <a:highlight>
                    <a:srgbClr val="1FE115"/>
                  </a:highlight>
                  <a:uLnTx/>
                  <a:uFillTx/>
                  <a:latin typeface="Times New Roman" pitchFamily="18" charset="0"/>
                  <a:ea typeface="+mn-ea"/>
                  <a:cs typeface="+mn-cs"/>
                </a:rPr>
                <a:t>Synonyms?</a:t>
              </a:r>
            </a:p>
          </p:txBody>
        </p:sp>
      </p:grpSp>
      <p:sp>
        <p:nvSpPr>
          <p:cNvPr id="36" name="Content Placeholder 35">
            <a:extLst>
              <a:ext uri="{FF2B5EF4-FFF2-40B4-BE49-F238E27FC236}">
                <a16:creationId xmlns:a16="http://schemas.microsoft.com/office/drawing/2014/main" id="{FDF539ED-821B-4733-B9CC-E6308D57D8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1498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‘Illness’ in Merriam-Webster</a:t>
            </a:r>
          </a:p>
        </p:txBody>
      </p:sp>
      <p:grpSp>
        <p:nvGrpSpPr>
          <p:cNvPr id="10" name="Group 9">
            <a:extLst>
              <a:ext uri="{FF2B5EF4-FFF2-40B4-BE49-F238E27FC236}">
                <a16:creationId xmlns:a16="http://schemas.microsoft.com/office/drawing/2014/main" id="{34001ACA-A8A2-4EAD-9AD3-E93FA8D8F4CD}"/>
              </a:ext>
            </a:extLst>
          </p:cNvPr>
          <p:cNvGrpSpPr/>
          <p:nvPr/>
        </p:nvGrpSpPr>
        <p:grpSpPr>
          <a:xfrm>
            <a:off x="0" y="609600"/>
            <a:ext cx="9144000" cy="1114568"/>
            <a:chOff x="0" y="609600"/>
            <a:chExt cx="9144000" cy="1114568"/>
          </a:xfrm>
        </p:grpSpPr>
        <p:pic>
          <p:nvPicPr>
            <p:cNvPr id="3" name="Picture 2">
              <a:extLst>
                <a:ext uri="{FF2B5EF4-FFF2-40B4-BE49-F238E27FC236}">
                  <a16:creationId xmlns:a16="http://schemas.microsoft.com/office/drawing/2014/main" id="{0DA5E4BE-0BAA-460F-A144-F6515AF406C4}"/>
                </a:ext>
              </a:extLst>
            </p:cNvPr>
            <p:cNvPicPr>
              <a:picLocks noChangeAspect="1"/>
            </p:cNvPicPr>
            <p:nvPr/>
          </p:nvPicPr>
          <p:blipFill>
            <a:blip r:embed="rId2"/>
            <a:stretch>
              <a:fillRect/>
            </a:stretch>
          </p:blipFill>
          <p:spPr>
            <a:xfrm>
              <a:off x="0" y="609600"/>
              <a:ext cx="9143999" cy="1109939"/>
            </a:xfrm>
            <a:prstGeom prst="rect">
              <a:avLst/>
            </a:prstGeom>
          </p:spPr>
        </p:pic>
        <p:sp>
          <p:nvSpPr>
            <p:cNvPr id="8" name="Rectangle 7">
              <a:extLst>
                <a:ext uri="{FF2B5EF4-FFF2-40B4-BE49-F238E27FC236}">
                  <a16:creationId xmlns:a16="http://schemas.microsoft.com/office/drawing/2014/main" id="{9A03E155-2906-4CA7-A10F-100DDD67EA12}"/>
                </a:ext>
              </a:extLst>
            </p:cNvPr>
            <p:cNvSpPr/>
            <p:nvPr/>
          </p:nvSpPr>
          <p:spPr bwMode="auto">
            <a:xfrm>
              <a:off x="8991600" y="643720"/>
              <a:ext cx="152400" cy="914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98357C76-7272-435D-96C5-CA937BDFFB95}"/>
                </a:ext>
              </a:extLst>
            </p:cNvPr>
            <p:cNvSpPr/>
            <p:nvPr/>
          </p:nvSpPr>
          <p:spPr bwMode="auto">
            <a:xfrm>
              <a:off x="4038600" y="1524000"/>
              <a:ext cx="5105400" cy="20016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6" name="Rectangle 5">
            <a:extLst>
              <a:ext uri="{FF2B5EF4-FFF2-40B4-BE49-F238E27FC236}">
                <a16:creationId xmlns:a16="http://schemas.microsoft.com/office/drawing/2014/main" id="{18D1309F-AC13-4901-9DC4-18003490D2E6}"/>
              </a:ext>
            </a:extLst>
          </p:cNvPr>
          <p:cNvSpPr/>
          <p:nvPr/>
        </p:nvSpPr>
        <p:spPr bwMode="auto">
          <a:xfrm>
            <a:off x="0" y="1719538"/>
            <a:ext cx="9143998" cy="513846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04167A"/>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srgbClr val="04167A"/>
              </a:solidFill>
              <a:effectLst/>
              <a:uLnTx/>
              <a:uFillTx/>
              <a:latin typeface="Times New Roman" pitchFamily="18" charset="0"/>
              <a:ea typeface="+mn-ea"/>
              <a:cs typeface="+mn-cs"/>
            </a:endParaRPr>
          </a:p>
        </p:txBody>
      </p:sp>
      <p:pic>
        <p:nvPicPr>
          <p:cNvPr id="11" name="Picture 10">
            <a:extLst>
              <a:ext uri="{FF2B5EF4-FFF2-40B4-BE49-F238E27FC236}">
                <a16:creationId xmlns:a16="http://schemas.microsoft.com/office/drawing/2014/main" id="{72B6C60D-665A-4CEE-A89A-9CF35F6DACBD}"/>
              </a:ext>
            </a:extLst>
          </p:cNvPr>
          <p:cNvPicPr>
            <a:picLocks noChangeAspect="1"/>
          </p:cNvPicPr>
          <p:nvPr/>
        </p:nvPicPr>
        <p:blipFill>
          <a:blip r:embed="rId3"/>
          <a:stretch>
            <a:fillRect/>
          </a:stretch>
        </p:blipFill>
        <p:spPr>
          <a:xfrm>
            <a:off x="209834" y="1877626"/>
            <a:ext cx="2533780" cy="971600"/>
          </a:xfrm>
          <a:prstGeom prst="rect">
            <a:avLst/>
          </a:prstGeom>
        </p:spPr>
      </p:pic>
      <p:pic>
        <p:nvPicPr>
          <p:cNvPr id="13" name="Picture 12">
            <a:extLst>
              <a:ext uri="{FF2B5EF4-FFF2-40B4-BE49-F238E27FC236}">
                <a16:creationId xmlns:a16="http://schemas.microsoft.com/office/drawing/2014/main" id="{A192D2B4-A883-4282-921E-DF7140F3A9AE}"/>
              </a:ext>
            </a:extLst>
          </p:cNvPr>
          <p:cNvPicPr>
            <a:picLocks noChangeAspect="1"/>
          </p:cNvPicPr>
          <p:nvPr/>
        </p:nvPicPr>
        <p:blipFill>
          <a:blip r:embed="rId4"/>
          <a:stretch>
            <a:fillRect/>
          </a:stretch>
        </p:blipFill>
        <p:spPr>
          <a:xfrm>
            <a:off x="609600" y="2908128"/>
            <a:ext cx="7162800" cy="3888166"/>
          </a:xfrm>
          <a:prstGeom prst="rect">
            <a:avLst/>
          </a:prstGeom>
        </p:spPr>
      </p:pic>
      <p:sp>
        <p:nvSpPr>
          <p:cNvPr id="12" name="TextBox 11">
            <a:extLst>
              <a:ext uri="{FF2B5EF4-FFF2-40B4-BE49-F238E27FC236}">
                <a16:creationId xmlns:a16="http://schemas.microsoft.com/office/drawing/2014/main" id="{D233B392-95F7-4404-8631-BEF4FA16C980}"/>
              </a:ext>
            </a:extLst>
          </p:cNvPr>
          <p:cNvSpPr txBox="1"/>
          <p:nvPr/>
        </p:nvSpPr>
        <p:spPr>
          <a:xfrm>
            <a:off x="6591300" y="159183"/>
            <a:ext cx="2443518" cy="261610"/>
          </a:xfrm>
          <a:prstGeom prst="rect">
            <a:avLst/>
          </a:prstGeom>
          <a:solidFill>
            <a:srgbClr val="FFFF00"/>
          </a:solidFill>
        </p:spPr>
        <p:txBody>
          <a:bodyPr wrap="square">
            <a:spAutoFit/>
          </a:bodyPr>
          <a:lstStyle/>
          <a:p>
            <a:r>
              <a:rPr lang="en-US" sz="1100" dirty="0">
                <a:solidFill>
                  <a:schemeClr val="bg1"/>
                </a:solidFill>
                <a:hlinkClick r:id="rId5"/>
              </a:rPr>
              <a:t>https://www.merriam-webster.com/</a:t>
            </a:r>
            <a:r>
              <a:rPr lang="en-US" sz="1100" dirty="0">
                <a:solidFill>
                  <a:schemeClr val="bg1"/>
                </a:solidFill>
              </a:rPr>
              <a:t> </a:t>
            </a:r>
          </a:p>
        </p:txBody>
      </p:sp>
    </p:spTree>
    <p:extLst>
      <p:ext uri="{BB962C8B-B14F-4D97-AF65-F5344CB8AC3E}">
        <p14:creationId xmlns:p14="http://schemas.microsoft.com/office/powerpoint/2010/main" val="359799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‘Illness’ in Merriam-Webster</a:t>
            </a:r>
          </a:p>
        </p:txBody>
      </p:sp>
      <p:grpSp>
        <p:nvGrpSpPr>
          <p:cNvPr id="10" name="Group 9">
            <a:extLst>
              <a:ext uri="{FF2B5EF4-FFF2-40B4-BE49-F238E27FC236}">
                <a16:creationId xmlns:a16="http://schemas.microsoft.com/office/drawing/2014/main" id="{34001ACA-A8A2-4EAD-9AD3-E93FA8D8F4CD}"/>
              </a:ext>
            </a:extLst>
          </p:cNvPr>
          <p:cNvGrpSpPr/>
          <p:nvPr/>
        </p:nvGrpSpPr>
        <p:grpSpPr>
          <a:xfrm>
            <a:off x="0" y="609600"/>
            <a:ext cx="9144000" cy="1114568"/>
            <a:chOff x="0" y="609600"/>
            <a:chExt cx="9144000" cy="1114568"/>
          </a:xfrm>
        </p:grpSpPr>
        <p:pic>
          <p:nvPicPr>
            <p:cNvPr id="3" name="Picture 2">
              <a:extLst>
                <a:ext uri="{FF2B5EF4-FFF2-40B4-BE49-F238E27FC236}">
                  <a16:creationId xmlns:a16="http://schemas.microsoft.com/office/drawing/2014/main" id="{0DA5E4BE-0BAA-460F-A144-F6515AF406C4}"/>
                </a:ext>
              </a:extLst>
            </p:cNvPr>
            <p:cNvPicPr>
              <a:picLocks noChangeAspect="1"/>
            </p:cNvPicPr>
            <p:nvPr/>
          </p:nvPicPr>
          <p:blipFill>
            <a:blip r:embed="rId2"/>
            <a:stretch>
              <a:fillRect/>
            </a:stretch>
          </p:blipFill>
          <p:spPr>
            <a:xfrm>
              <a:off x="0" y="609600"/>
              <a:ext cx="9143999" cy="1109939"/>
            </a:xfrm>
            <a:prstGeom prst="rect">
              <a:avLst/>
            </a:prstGeom>
          </p:spPr>
        </p:pic>
        <p:sp>
          <p:nvSpPr>
            <p:cNvPr id="8" name="Rectangle 7">
              <a:extLst>
                <a:ext uri="{FF2B5EF4-FFF2-40B4-BE49-F238E27FC236}">
                  <a16:creationId xmlns:a16="http://schemas.microsoft.com/office/drawing/2014/main" id="{9A03E155-2906-4CA7-A10F-100DDD67EA12}"/>
                </a:ext>
              </a:extLst>
            </p:cNvPr>
            <p:cNvSpPr/>
            <p:nvPr/>
          </p:nvSpPr>
          <p:spPr bwMode="auto">
            <a:xfrm>
              <a:off x="8991600" y="643720"/>
              <a:ext cx="152400" cy="914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98357C76-7272-435D-96C5-CA937BDFFB95}"/>
                </a:ext>
              </a:extLst>
            </p:cNvPr>
            <p:cNvSpPr/>
            <p:nvPr/>
          </p:nvSpPr>
          <p:spPr bwMode="auto">
            <a:xfrm>
              <a:off x="4038600" y="1524000"/>
              <a:ext cx="5105400" cy="20016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6" name="Rectangle 5">
            <a:extLst>
              <a:ext uri="{FF2B5EF4-FFF2-40B4-BE49-F238E27FC236}">
                <a16:creationId xmlns:a16="http://schemas.microsoft.com/office/drawing/2014/main" id="{18D1309F-AC13-4901-9DC4-18003490D2E6}"/>
              </a:ext>
            </a:extLst>
          </p:cNvPr>
          <p:cNvSpPr/>
          <p:nvPr/>
        </p:nvSpPr>
        <p:spPr bwMode="auto">
          <a:xfrm>
            <a:off x="0" y="1719538"/>
            <a:ext cx="9143998" cy="513846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4BE98E-A4C6-4206-BB03-22E8467561B8}" type="slidenum">
              <a:rPr kumimoji="0" lang="en-US" sz="1200" b="1" i="0" u="none" strike="noStrike" kern="1200" cap="none" spc="0" normalizeH="0" baseline="0" noProof="0" smtClean="0">
                <a:ln>
                  <a:noFill/>
                </a:ln>
                <a:solidFill>
                  <a:srgbClr val="04167A"/>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srgbClr val="04167A"/>
              </a:solidFill>
              <a:effectLst/>
              <a:uLnTx/>
              <a:uFillTx/>
              <a:latin typeface="Times New Roman" pitchFamily="18" charset="0"/>
              <a:ea typeface="+mn-ea"/>
              <a:cs typeface="+mn-cs"/>
            </a:endParaRPr>
          </a:p>
        </p:txBody>
      </p:sp>
      <p:pic>
        <p:nvPicPr>
          <p:cNvPr id="11" name="Picture 10">
            <a:extLst>
              <a:ext uri="{FF2B5EF4-FFF2-40B4-BE49-F238E27FC236}">
                <a16:creationId xmlns:a16="http://schemas.microsoft.com/office/drawing/2014/main" id="{CB067E3A-E361-4056-A169-C6BC677B8195}"/>
              </a:ext>
            </a:extLst>
          </p:cNvPr>
          <p:cNvPicPr>
            <a:picLocks noChangeAspect="1"/>
          </p:cNvPicPr>
          <p:nvPr/>
        </p:nvPicPr>
        <p:blipFill>
          <a:blip r:embed="rId3"/>
          <a:stretch>
            <a:fillRect/>
          </a:stretch>
        </p:blipFill>
        <p:spPr>
          <a:xfrm>
            <a:off x="360784" y="1838957"/>
            <a:ext cx="5582815" cy="4991594"/>
          </a:xfrm>
          <a:prstGeom prst="rect">
            <a:avLst/>
          </a:prstGeom>
        </p:spPr>
      </p:pic>
      <p:sp>
        <p:nvSpPr>
          <p:cNvPr id="12" name="TextBox 11">
            <a:extLst>
              <a:ext uri="{FF2B5EF4-FFF2-40B4-BE49-F238E27FC236}">
                <a16:creationId xmlns:a16="http://schemas.microsoft.com/office/drawing/2014/main" id="{05F83BC2-CAB8-4ADF-8CA1-946077F0B8DB}"/>
              </a:ext>
            </a:extLst>
          </p:cNvPr>
          <p:cNvSpPr txBox="1"/>
          <p:nvPr/>
        </p:nvSpPr>
        <p:spPr>
          <a:xfrm>
            <a:off x="6591300" y="159183"/>
            <a:ext cx="2443518" cy="261610"/>
          </a:xfrm>
          <a:prstGeom prst="rect">
            <a:avLst/>
          </a:prstGeom>
          <a:solidFill>
            <a:srgbClr val="FFFF00"/>
          </a:solidFill>
        </p:spPr>
        <p:txBody>
          <a:bodyPr wrap="square">
            <a:spAutoFit/>
          </a:bodyPr>
          <a:lstStyle/>
          <a:p>
            <a:r>
              <a:rPr lang="en-US" sz="1100" dirty="0">
                <a:solidFill>
                  <a:schemeClr val="bg1"/>
                </a:solidFill>
                <a:hlinkClick r:id="rId4"/>
              </a:rPr>
              <a:t>https://www.merriam-webster.com/</a:t>
            </a:r>
            <a:r>
              <a:rPr lang="en-US" sz="1100" dirty="0">
                <a:solidFill>
                  <a:schemeClr val="bg1"/>
                </a:solidFill>
              </a:rPr>
              <a:t> </a:t>
            </a:r>
          </a:p>
        </p:txBody>
      </p:sp>
    </p:spTree>
    <p:extLst>
      <p:ext uri="{BB962C8B-B14F-4D97-AF65-F5344CB8AC3E}">
        <p14:creationId xmlns:p14="http://schemas.microsoft.com/office/powerpoint/2010/main" val="210282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62000"/>
            <a:ext cx="7772400" cy="1470025"/>
          </a:xfrm>
        </p:spPr>
        <p:txBody>
          <a:bodyPr/>
          <a:lstStyle/>
          <a:p>
            <a:r>
              <a:rPr lang="en-US" dirty="0"/>
              <a:t>Better general strategy</a:t>
            </a:r>
            <a:br>
              <a:rPr lang="en-US" dirty="0"/>
            </a:br>
            <a:r>
              <a:rPr lang="en-US" sz="2400" dirty="0"/>
              <a:t>(than consulting dictionaries)</a:t>
            </a:r>
          </a:p>
        </p:txBody>
      </p:sp>
      <p:sp>
        <p:nvSpPr>
          <p:cNvPr id="6" name="Subtitle 5"/>
          <p:cNvSpPr>
            <a:spLocks noGrp="1"/>
          </p:cNvSpPr>
          <p:nvPr>
            <p:ph type="subTitle" idx="1"/>
          </p:nvPr>
        </p:nvSpPr>
        <p:spPr>
          <a:xfrm>
            <a:off x="533400" y="2232025"/>
            <a:ext cx="8229600" cy="3025775"/>
          </a:xfrm>
        </p:spPr>
        <p:txBody>
          <a:bodyPr/>
          <a:lstStyle/>
          <a:p>
            <a:pPr algn="just"/>
            <a:r>
              <a:rPr lang="en-US" dirty="0"/>
              <a:t>Use terminology </a:t>
            </a:r>
            <a:r>
              <a:rPr lang="en-US" b="1" dirty="0"/>
              <a:t>and metaphysics</a:t>
            </a:r>
            <a:r>
              <a:rPr lang="en-US" dirty="0"/>
              <a:t>:</a:t>
            </a:r>
          </a:p>
          <a:p>
            <a:pPr marL="457200" indent="-457200" algn="just">
              <a:buFont typeface="+mj-lt"/>
              <a:buAutoNum type="arabicPeriod"/>
            </a:pPr>
            <a:r>
              <a:rPr lang="en-US" dirty="0"/>
              <a:t>To make decisions on what </a:t>
            </a:r>
            <a:r>
              <a:rPr lang="en-US" dirty="0">
                <a:solidFill>
                  <a:srgbClr val="FFFF00"/>
                </a:solidFill>
              </a:rPr>
              <a:t>entities</a:t>
            </a:r>
            <a:r>
              <a:rPr lang="en-US" dirty="0"/>
              <a:t> to represent in the ontology,</a:t>
            </a:r>
          </a:p>
          <a:p>
            <a:pPr marL="457200" indent="-457200" algn="just">
              <a:buFont typeface="+mj-lt"/>
              <a:buAutoNum type="arabicPeriod"/>
            </a:pPr>
            <a:r>
              <a:rPr lang="en-US" dirty="0"/>
              <a:t>To define </a:t>
            </a:r>
            <a:r>
              <a:rPr lang="en-US" dirty="0">
                <a:solidFill>
                  <a:srgbClr val="FFFF00"/>
                </a:solidFill>
              </a:rPr>
              <a:t>type-terms</a:t>
            </a:r>
            <a:r>
              <a:rPr lang="en-US" dirty="0"/>
              <a:t> for these entities precisely,</a:t>
            </a:r>
          </a:p>
          <a:p>
            <a:pPr marL="457200" indent="-457200" algn="just">
              <a:buFont typeface="+mj-lt"/>
              <a:buAutoNum type="arabicPeriod"/>
            </a:pPr>
            <a:r>
              <a:rPr lang="en-US" dirty="0"/>
              <a:t>…</a:t>
            </a:r>
          </a:p>
        </p:txBody>
      </p:sp>
      <p:sp>
        <p:nvSpPr>
          <p:cNvPr id="4" name="Slide Number Placeholder 3"/>
          <p:cNvSpPr>
            <a:spLocks noGrp="1"/>
          </p:cNvSpPr>
          <p:nvPr>
            <p:ph type="sldNum" sz="quarter" idx="10"/>
          </p:nvPr>
        </p:nvSpPr>
        <p:spPr/>
        <p:txBody>
          <a:bodyPr/>
          <a:lstStyle/>
          <a:p>
            <a:fld id="{C14BE98E-A4C6-4206-BB03-22E8467561B8}" type="slidenum">
              <a:rPr lang="en-US" smtClean="0"/>
              <a:pPr/>
              <a:t>35</a:t>
            </a:fld>
            <a:endParaRPr lang="en-US"/>
          </a:p>
        </p:txBody>
      </p:sp>
    </p:spTree>
    <p:extLst>
      <p:ext uri="{BB962C8B-B14F-4D97-AF65-F5344CB8AC3E}">
        <p14:creationId xmlns:p14="http://schemas.microsoft.com/office/powerpoint/2010/main" val="3033261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a:t>Metaphysical inquiry as a start</a:t>
            </a:r>
          </a:p>
        </p:txBody>
      </p:sp>
      <p:sp>
        <p:nvSpPr>
          <p:cNvPr id="3" name="Subtitle 2"/>
          <p:cNvSpPr>
            <a:spLocks noGrp="1"/>
          </p:cNvSpPr>
          <p:nvPr>
            <p:ph type="subTitle" idx="1"/>
          </p:nvPr>
        </p:nvSpPr>
        <p:spPr>
          <a:xfrm>
            <a:off x="228600" y="2822575"/>
            <a:ext cx="8534400" cy="1752600"/>
          </a:xfrm>
        </p:spPr>
        <p:txBody>
          <a:bodyPr/>
          <a:lstStyle/>
          <a:p>
            <a:pPr marL="457200" indent="-457200" algn="l">
              <a:buFont typeface="+mj-lt"/>
              <a:buAutoNum type="arabicPeriod"/>
            </a:pPr>
            <a:r>
              <a:rPr lang="en-US" dirty="0"/>
              <a:t>Define terms precisely so that what is intended by (ideally) all uses of the corresponding terms in the language under scrutiny falls under it;</a:t>
            </a:r>
          </a:p>
          <a:p>
            <a:pPr marL="457200" indent="-457200" algn="l">
              <a:buFont typeface="+mj-lt"/>
              <a:buAutoNum type="arabicPeriod"/>
            </a:pPr>
            <a:r>
              <a:rPr lang="en-US" dirty="0"/>
              <a:t>Investigate how what is intended by these uses relate to each other.</a:t>
            </a:r>
          </a:p>
          <a:p>
            <a:pPr marL="457200" indent="-457200" algn="l">
              <a:buFont typeface="+mj-lt"/>
              <a:buAutoNum type="arabicPeriod"/>
            </a:pPr>
            <a:endParaRPr lang="en-US" dirty="0"/>
          </a:p>
          <a:p>
            <a:pPr marL="457200" indent="-457200" algn="l">
              <a:buFont typeface="+mj-lt"/>
              <a:buAutoNum type="arabicPeriod"/>
            </a:pPr>
            <a:endParaRPr lang="en-US" dirty="0"/>
          </a:p>
          <a:p>
            <a:pPr algn="l"/>
            <a:r>
              <a:rPr lang="en-US" dirty="0"/>
              <a:t>Example: the ‘Bio-Psycho-Social Perspective’ on disease</a:t>
            </a:r>
          </a:p>
        </p:txBody>
      </p:sp>
      <p:sp>
        <p:nvSpPr>
          <p:cNvPr id="4" name="Slide Number Placeholder 3"/>
          <p:cNvSpPr>
            <a:spLocks noGrp="1"/>
          </p:cNvSpPr>
          <p:nvPr>
            <p:ph type="sldNum" sz="quarter" idx="10"/>
          </p:nvPr>
        </p:nvSpPr>
        <p:spPr/>
        <p:txBody>
          <a:bodyPr/>
          <a:lstStyle/>
          <a:p>
            <a:fld id="{C14BE98E-A4C6-4206-BB03-22E8467561B8}" type="slidenum">
              <a:rPr lang="en-US" smtClean="0"/>
              <a:pPr/>
              <a:t>36</a:t>
            </a:fld>
            <a:endParaRPr lang="en-US"/>
          </a:p>
        </p:txBody>
      </p:sp>
    </p:spTree>
    <p:extLst>
      <p:ext uri="{BB962C8B-B14F-4D97-AF65-F5344CB8AC3E}">
        <p14:creationId xmlns:p14="http://schemas.microsoft.com/office/powerpoint/2010/main" val="2559362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sz="3000" dirty="0"/>
              <a:t>The </a:t>
            </a:r>
            <a:r>
              <a:rPr lang="en-US" sz="3000" b="1" u="sng" dirty="0">
                <a:solidFill>
                  <a:srgbClr val="FFFF00"/>
                </a:solidFill>
              </a:rPr>
              <a:t>o</a:t>
            </a:r>
            <a:r>
              <a:rPr lang="en-US" sz="3000" b="1" u="sng" dirty="0"/>
              <a:t>bjective</a:t>
            </a:r>
            <a:r>
              <a:rPr lang="en-US" sz="3000" dirty="0"/>
              <a:t> Bio-Psycho-Social perspective</a:t>
            </a:r>
          </a:p>
        </p:txBody>
      </p:sp>
      <p:sp>
        <p:nvSpPr>
          <p:cNvPr id="2" name="Content Placeholder 1"/>
          <p:cNvSpPr>
            <a:spLocks noGrp="1"/>
          </p:cNvSpPr>
          <p:nvPr>
            <p:ph idx="1"/>
          </p:nvPr>
        </p:nvSpPr>
        <p:spPr>
          <a:xfrm>
            <a:off x="228600" y="1524000"/>
            <a:ext cx="8686800" cy="4495800"/>
          </a:xfrm>
        </p:spPr>
        <p:txBody>
          <a:bodyPr/>
          <a:lstStyle/>
          <a:p>
            <a:pPr>
              <a:buFont typeface="Arial" panose="020B0604020202020204" pitchFamily="34" charset="0"/>
              <a:buChar char="•"/>
            </a:pPr>
            <a:r>
              <a:rPr lang="en-US" dirty="0"/>
              <a:t>‘T</a:t>
            </a:r>
            <a:r>
              <a:rPr lang="en-US" baseline="-25000" dirty="0">
                <a:solidFill>
                  <a:srgbClr val="FFFF00"/>
                </a:solidFill>
              </a:rPr>
              <a:t>o</a:t>
            </a:r>
            <a:r>
              <a:rPr lang="en-US" dirty="0"/>
              <a:t>-Disease’:</a:t>
            </a:r>
          </a:p>
          <a:p>
            <a:pPr lvl="1">
              <a:buFont typeface="Arial" panose="020B0604020202020204" pitchFamily="34" charset="0"/>
              <a:buChar char="•"/>
            </a:pPr>
            <a:r>
              <a:rPr lang="en-US" sz="2000" dirty="0"/>
              <a:t>a health problem that consists of a </a:t>
            </a:r>
            <a:r>
              <a:rPr lang="en-US" sz="2000" b="1" u="sng" dirty="0"/>
              <a:t>physiological malfunction</a:t>
            </a:r>
            <a:r>
              <a:rPr lang="en-US" sz="2000" b="1" dirty="0"/>
              <a:t> </a:t>
            </a:r>
            <a:r>
              <a:rPr lang="en-US" sz="2000" dirty="0"/>
              <a:t>that results in an actual or potential reduction in physical capacities and/or a reduced life expectancy</a:t>
            </a:r>
          </a:p>
          <a:p>
            <a:pPr>
              <a:buFont typeface="Arial" panose="020B0604020202020204" pitchFamily="34" charset="0"/>
              <a:buChar char="•"/>
            </a:pPr>
            <a:r>
              <a:rPr lang="en-US" dirty="0"/>
              <a:t>‘T</a:t>
            </a:r>
            <a:r>
              <a:rPr lang="en-US" baseline="-25000" dirty="0">
                <a:solidFill>
                  <a:srgbClr val="FFFF00"/>
                </a:solidFill>
              </a:rPr>
              <a:t>o</a:t>
            </a:r>
            <a:r>
              <a:rPr lang="en-US" dirty="0"/>
              <a:t>-Illness’:</a:t>
            </a:r>
          </a:p>
          <a:p>
            <a:pPr lvl="1">
              <a:buFont typeface="Arial" panose="020B0604020202020204" pitchFamily="34" charset="0"/>
              <a:buChar char="•"/>
            </a:pPr>
            <a:r>
              <a:rPr lang="en-US" sz="2000" dirty="0"/>
              <a:t>a subjectively interpreted undesirable state of health,  consisting of </a:t>
            </a:r>
            <a:r>
              <a:rPr lang="en-US" sz="2000" b="1" u="sng" dirty="0"/>
              <a:t>subjective</a:t>
            </a:r>
            <a:r>
              <a:rPr lang="en-US" sz="2000" dirty="0"/>
              <a:t> feeling states (e.g., pain, weakness), perceptions of the adequacy of their bodily functioning, and/or feelings of competence</a:t>
            </a:r>
          </a:p>
          <a:p>
            <a:pPr>
              <a:buFont typeface="Arial" panose="020B0604020202020204" pitchFamily="34" charset="0"/>
              <a:buChar char="•"/>
            </a:pPr>
            <a:r>
              <a:rPr lang="en-US" dirty="0"/>
              <a:t>‘T</a:t>
            </a:r>
            <a:r>
              <a:rPr lang="en-US" baseline="-25000" dirty="0">
                <a:solidFill>
                  <a:srgbClr val="FFFF00"/>
                </a:solidFill>
              </a:rPr>
              <a:t>o</a:t>
            </a:r>
            <a:r>
              <a:rPr lang="en-US" dirty="0"/>
              <a:t>-Sickness’:</a:t>
            </a:r>
          </a:p>
          <a:p>
            <a:pPr lvl="1">
              <a:buFont typeface="Arial" panose="020B0604020202020204" pitchFamily="34" charset="0"/>
              <a:buChar char="•"/>
            </a:pPr>
            <a:r>
              <a:rPr lang="en-US" sz="2000" dirty="0"/>
              <a:t>a </a:t>
            </a:r>
            <a:r>
              <a:rPr lang="en-US" sz="2000" b="1" u="sng" dirty="0"/>
              <a:t>social entity</a:t>
            </a:r>
            <a:r>
              <a:rPr lang="en-US" sz="2000" dirty="0"/>
              <a:t> in virtue of the poor health or the health problem(s) of an individual defined by others with reference to the social activity of that individual</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37</a:t>
            </a:fld>
            <a:endParaRPr lang="en-US"/>
          </a:p>
        </p:txBody>
      </p:sp>
      <p:sp>
        <p:nvSpPr>
          <p:cNvPr id="6" name="Rectangle 5"/>
          <p:cNvSpPr/>
          <p:nvPr/>
        </p:nvSpPr>
        <p:spPr>
          <a:xfrm>
            <a:off x="685800" y="6172200"/>
            <a:ext cx="84582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Twaddle, A. (1994a). Disease, illness and sickness revisited. </a:t>
            </a:r>
          </a:p>
          <a:p>
            <a:pPr algn="r"/>
            <a:r>
              <a:rPr lang="en-US" sz="1200" b="0" dirty="0">
                <a:solidFill>
                  <a:schemeClr val="bg1"/>
                </a:solidFill>
                <a:cs typeface="Times New Roman" panose="02020603050405020304" pitchFamily="18" charset="0"/>
              </a:rPr>
              <a:t>In: A. Twaddle &amp; L. </a:t>
            </a:r>
            <a:r>
              <a:rPr lang="en-US" sz="1200" b="0" dirty="0" err="1">
                <a:solidFill>
                  <a:schemeClr val="bg1"/>
                </a:solidFill>
                <a:cs typeface="Times New Roman" panose="02020603050405020304" pitchFamily="18" charset="0"/>
              </a:rPr>
              <a:t>Nordenfelt</a:t>
            </a:r>
            <a:r>
              <a:rPr lang="en-US" sz="1200" b="0" dirty="0">
                <a:solidFill>
                  <a:schemeClr val="bg1"/>
                </a:solidFill>
                <a:cs typeface="Times New Roman" panose="02020603050405020304" pitchFamily="18" charset="0"/>
              </a:rPr>
              <a:t>. (Eds.) Disease, Illness and Sickness: Three Central Concepts in the Theory of Health</a:t>
            </a:r>
          </a:p>
          <a:p>
            <a:pPr algn="r"/>
            <a:r>
              <a:rPr lang="en-US" sz="1200" b="0" dirty="0">
                <a:solidFill>
                  <a:schemeClr val="bg1"/>
                </a:solidFill>
                <a:cs typeface="Times New Roman" panose="02020603050405020304" pitchFamily="18" charset="0"/>
              </a:rPr>
              <a:t>(pp. 1–18). </a:t>
            </a:r>
            <a:r>
              <a:rPr lang="en-US" sz="1200" b="0" dirty="0" err="1">
                <a:solidFill>
                  <a:schemeClr val="bg1"/>
                </a:solidFill>
                <a:cs typeface="Times New Roman" panose="02020603050405020304" pitchFamily="18" charset="0"/>
              </a:rPr>
              <a:t>Link€oping</a:t>
            </a:r>
            <a:r>
              <a:rPr lang="en-US" sz="1200" b="0" dirty="0">
                <a:solidFill>
                  <a:schemeClr val="bg1"/>
                </a:solidFill>
                <a:cs typeface="Times New Roman" panose="02020603050405020304" pitchFamily="18" charset="0"/>
              </a:rPr>
              <a:t>: Studies on Health and Society, 18.</a:t>
            </a:r>
          </a:p>
        </p:txBody>
      </p:sp>
    </p:spTree>
    <p:extLst>
      <p:ext uri="{BB962C8B-B14F-4D97-AF65-F5344CB8AC3E}">
        <p14:creationId xmlns:p14="http://schemas.microsoft.com/office/powerpoint/2010/main" val="282486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sz="3000" dirty="0"/>
              <a:t>The </a:t>
            </a:r>
            <a:r>
              <a:rPr lang="en-US" sz="3000" b="1" u="sng" dirty="0">
                <a:solidFill>
                  <a:srgbClr val="1FE115"/>
                </a:solidFill>
              </a:rPr>
              <a:t>s</a:t>
            </a:r>
            <a:r>
              <a:rPr lang="en-US" sz="3000" b="1" u="sng" dirty="0"/>
              <a:t>ubjective</a:t>
            </a:r>
            <a:r>
              <a:rPr lang="en-US" sz="3000" dirty="0"/>
              <a:t> Bio-Psycho-Social perspective</a:t>
            </a:r>
          </a:p>
        </p:txBody>
      </p:sp>
      <p:sp>
        <p:nvSpPr>
          <p:cNvPr id="2" name="Content Placeholder 1"/>
          <p:cNvSpPr>
            <a:spLocks noGrp="1"/>
          </p:cNvSpPr>
          <p:nvPr>
            <p:ph idx="1"/>
          </p:nvPr>
        </p:nvSpPr>
        <p:spPr>
          <a:xfrm>
            <a:off x="228600" y="1524000"/>
            <a:ext cx="8686800" cy="4495800"/>
          </a:xfrm>
        </p:spPr>
        <p:txBody>
          <a:bodyPr/>
          <a:lstStyle/>
          <a:p>
            <a:pPr>
              <a:buFont typeface="Arial" panose="020B0604020202020204" pitchFamily="34" charset="0"/>
              <a:buChar char="•"/>
            </a:pPr>
            <a:r>
              <a:rPr lang="en-US" dirty="0"/>
              <a:t>T</a:t>
            </a:r>
            <a:r>
              <a:rPr lang="en-US" baseline="-25000" dirty="0">
                <a:solidFill>
                  <a:srgbClr val="1FE115"/>
                </a:solidFill>
              </a:rPr>
              <a:t>s</a:t>
            </a:r>
            <a:r>
              <a:rPr lang="en-US" dirty="0"/>
              <a:t>-Disease: </a:t>
            </a:r>
          </a:p>
          <a:p>
            <a:pPr lvl="1">
              <a:buFont typeface="Arial" panose="020B0604020202020204" pitchFamily="34" charset="0"/>
              <a:buChar char="•"/>
            </a:pPr>
            <a:r>
              <a:rPr lang="en-US" dirty="0"/>
              <a:t>when there are negative bodily occurrences </a:t>
            </a:r>
            <a:r>
              <a:rPr lang="en-US" i="1" u="sng" dirty="0"/>
              <a:t>as conceived of by</a:t>
            </a:r>
            <a:r>
              <a:rPr lang="en-US" i="1" dirty="0"/>
              <a:t> </a:t>
            </a:r>
            <a:r>
              <a:rPr lang="en-US" dirty="0"/>
              <a:t>the medical profession. </a:t>
            </a:r>
          </a:p>
          <a:p>
            <a:pPr>
              <a:buFont typeface="Arial" panose="020B0604020202020204" pitchFamily="34" charset="0"/>
              <a:buChar char="•"/>
            </a:pPr>
            <a:r>
              <a:rPr lang="en-US" dirty="0"/>
              <a:t>T</a:t>
            </a:r>
            <a:r>
              <a:rPr lang="en-US" baseline="-25000" dirty="0">
                <a:solidFill>
                  <a:srgbClr val="1FE115"/>
                </a:solidFill>
              </a:rPr>
              <a:t>s</a:t>
            </a:r>
            <a:r>
              <a:rPr lang="en-US" dirty="0"/>
              <a:t>-Illness:</a:t>
            </a:r>
          </a:p>
          <a:p>
            <a:pPr lvl="1">
              <a:buFont typeface="Arial" panose="020B0604020202020204" pitchFamily="34" charset="0"/>
              <a:buChar char="•"/>
            </a:pPr>
            <a:r>
              <a:rPr lang="en-US" dirty="0"/>
              <a:t>when there are negative bodily occurrences </a:t>
            </a:r>
            <a:r>
              <a:rPr lang="en-US" i="1" u="sng" dirty="0"/>
              <a:t>as conceived of by</a:t>
            </a:r>
            <a:r>
              <a:rPr lang="en-US" dirty="0"/>
              <a:t> the person himself. </a:t>
            </a:r>
          </a:p>
          <a:p>
            <a:pPr>
              <a:buFont typeface="Arial" panose="020B0604020202020204" pitchFamily="34" charset="0"/>
              <a:buChar char="•"/>
            </a:pPr>
            <a:r>
              <a:rPr lang="en-US" dirty="0"/>
              <a:t>T</a:t>
            </a:r>
            <a:r>
              <a:rPr lang="en-US" baseline="-25000" dirty="0">
                <a:solidFill>
                  <a:srgbClr val="1FE115"/>
                </a:solidFill>
              </a:rPr>
              <a:t>s</a:t>
            </a:r>
            <a:r>
              <a:rPr lang="en-US" dirty="0"/>
              <a:t>-Sickness:</a:t>
            </a:r>
          </a:p>
          <a:p>
            <a:pPr lvl="1">
              <a:buFont typeface="Arial" panose="020B0604020202020204" pitchFamily="34" charset="0"/>
              <a:buChar char="•"/>
            </a:pPr>
            <a:r>
              <a:rPr lang="en-US" dirty="0"/>
              <a:t>when there are negative bodily occurrences </a:t>
            </a:r>
            <a:r>
              <a:rPr lang="en-US" i="1" u="sng" dirty="0"/>
              <a:t>as conceived of by</a:t>
            </a:r>
            <a:r>
              <a:rPr lang="en-US" dirty="0"/>
              <a:t> the society and/or its institutions. </a:t>
            </a:r>
          </a:p>
          <a:p>
            <a:pPr marL="0" indent="0" algn="r"/>
            <a:endParaRPr lang="en-US" sz="1800" dirty="0"/>
          </a:p>
          <a:p>
            <a:pPr marL="0" indent="0" algn="r"/>
            <a:r>
              <a:rPr lang="en-US" sz="1800" dirty="0"/>
              <a:t>‘Occurrence’ here means ‘process’, ‘state’ or ‘event’.</a:t>
            </a:r>
          </a:p>
        </p:txBody>
      </p:sp>
      <p:sp>
        <p:nvSpPr>
          <p:cNvPr id="4" name="Slide Number Placeholder 3"/>
          <p:cNvSpPr>
            <a:spLocks noGrp="1"/>
          </p:cNvSpPr>
          <p:nvPr>
            <p:ph type="sldNum" sz="quarter" idx="10"/>
          </p:nvPr>
        </p:nvSpPr>
        <p:spPr/>
        <p:txBody>
          <a:bodyPr/>
          <a:lstStyle/>
          <a:p>
            <a:fld id="{E275BFA4-CA6D-4892-8C0A-6B14E134BD5D}" type="slidenum">
              <a:rPr lang="en-US" smtClean="0"/>
              <a:pPr/>
              <a:t>38</a:t>
            </a:fld>
            <a:endParaRPr lang="en-US"/>
          </a:p>
        </p:txBody>
      </p:sp>
      <p:sp>
        <p:nvSpPr>
          <p:cNvPr id="7" name="Rectangle 6"/>
          <p:cNvSpPr/>
          <p:nvPr/>
        </p:nvSpPr>
        <p:spPr>
          <a:xfrm>
            <a:off x="4495800" y="6320135"/>
            <a:ext cx="4572000" cy="461665"/>
          </a:xfrm>
          <a:prstGeom prst="rect">
            <a:avLst/>
          </a:prstGeom>
        </p:spPr>
        <p:txBody>
          <a:bodyPr>
            <a:spAutoFit/>
          </a:bodyPr>
          <a:lstStyle/>
          <a:p>
            <a:pPr algn="r"/>
            <a:r>
              <a:rPr lang="en-US" sz="1200" b="0" dirty="0" err="1">
                <a:solidFill>
                  <a:schemeClr val="bg1"/>
                </a:solidFill>
                <a:cs typeface="Times New Roman" panose="02020603050405020304" pitchFamily="18" charset="0"/>
              </a:rPr>
              <a:t>Bjørn</a:t>
            </a:r>
            <a:r>
              <a:rPr lang="en-US" sz="1200" b="0" dirty="0">
                <a:solidFill>
                  <a:schemeClr val="bg1"/>
                </a:solidFill>
                <a:cs typeface="Times New Roman" panose="02020603050405020304" pitchFamily="18" charset="0"/>
              </a:rPr>
              <a:t> Hofmann. On the Triad Disease, Illness and Sickness.</a:t>
            </a:r>
          </a:p>
          <a:p>
            <a:pPr algn="r"/>
            <a:r>
              <a:rPr lang="en-US" sz="1200" b="0" dirty="0">
                <a:solidFill>
                  <a:schemeClr val="bg1"/>
                </a:solidFill>
                <a:cs typeface="Times New Roman" panose="02020603050405020304" pitchFamily="18" charset="0"/>
              </a:rPr>
              <a:t>Journal of Medicine and Philosophy 2002, Vol. 27, No. 6, pp. 651–673</a:t>
            </a:r>
          </a:p>
        </p:txBody>
      </p:sp>
    </p:spTree>
    <p:extLst>
      <p:ext uri="{BB962C8B-B14F-4D97-AF65-F5344CB8AC3E}">
        <p14:creationId xmlns:p14="http://schemas.microsoft.com/office/powerpoint/2010/main" val="163746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sz="2800" dirty="0"/>
              <a:t>Overlap in the subjective Bio-Psycho-Social perspective</a:t>
            </a:r>
          </a:p>
        </p:txBody>
      </p:sp>
      <p:sp>
        <p:nvSpPr>
          <p:cNvPr id="4" name="Slide Number Placeholder 3"/>
          <p:cNvSpPr>
            <a:spLocks noGrp="1"/>
          </p:cNvSpPr>
          <p:nvPr>
            <p:ph type="sldNum" sz="quarter" idx="10"/>
          </p:nvPr>
        </p:nvSpPr>
        <p:spPr/>
        <p:txBody>
          <a:bodyPr/>
          <a:lstStyle/>
          <a:p>
            <a:fld id="{E275BFA4-CA6D-4892-8C0A-6B14E134BD5D}" type="slidenum">
              <a:rPr lang="en-US" smtClean="0"/>
              <a:pPr/>
              <a:t>39</a:t>
            </a:fld>
            <a:endParaRPr lang="en-US"/>
          </a:p>
        </p:txBody>
      </p:sp>
      <p:sp>
        <p:nvSpPr>
          <p:cNvPr id="9" name="Oval 8"/>
          <p:cNvSpPr/>
          <p:nvPr/>
        </p:nvSpPr>
        <p:spPr bwMode="auto">
          <a:xfrm>
            <a:off x="3429000" y="3200400"/>
            <a:ext cx="3962400" cy="2743200"/>
          </a:xfrm>
          <a:prstGeom prst="ellipse">
            <a:avLst/>
          </a:prstGeom>
          <a:solidFill>
            <a:srgbClr val="FFFF00">
              <a:alpha val="8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2552700" y="1981200"/>
            <a:ext cx="3962400" cy="2743200"/>
          </a:xfrm>
          <a:prstGeom prst="ellipse">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1676400" y="3200400"/>
            <a:ext cx="3962400" cy="2743200"/>
          </a:xfrm>
          <a:prstGeom prst="ellipse">
            <a:avLst/>
          </a:prstGeom>
          <a:solidFill>
            <a:srgbClr val="FFFF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153888" y="5320725"/>
            <a:ext cx="1955984" cy="892552"/>
          </a:xfrm>
          <a:prstGeom prst="rect">
            <a:avLst/>
          </a:prstGeom>
          <a:noFill/>
        </p:spPr>
        <p:txBody>
          <a:bodyPr wrap="none" rtlCol="0">
            <a:spAutoFit/>
          </a:bodyPr>
          <a:lstStyle/>
          <a:p>
            <a:r>
              <a:rPr lang="en-US" b="0" dirty="0">
                <a:solidFill>
                  <a:schemeClr val="bg1"/>
                </a:solidFill>
              </a:rPr>
              <a:t>T</a:t>
            </a:r>
            <a:r>
              <a:rPr lang="en-US" baseline="-25000" dirty="0">
                <a:solidFill>
                  <a:schemeClr val="bg1"/>
                </a:solidFill>
              </a:rPr>
              <a:t>s</a:t>
            </a:r>
            <a:r>
              <a:rPr lang="en-US" b="0" dirty="0">
                <a:solidFill>
                  <a:schemeClr val="bg1"/>
                </a:solidFill>
              </a:rPr>
              <a:t>-Disease</a:t>
            </a:r>
          </a:p>
          <a:p>
            <a:r>
              <a:rPr lang="en-US" sz="2000" b="0" dirty="0">
                <a:solidFill>
                  <a:schemeClr val="bg1"/>
                </a:solidFill>
              </a:rPr>
              <a:t>(MDs)</a:t>
            </a:r>
          </a:p>
        </p:txBody>
      </p:sp>
      <p:sp>
        <p:nvSpPr>
          <p:cNvPr id="12" name="TextBox 11"/>
          <p:cNvSpPr txBox="1"/>
          <p:nvPr/>
        </p:nvSpPr>
        <p:spPr>
          <a:xfrm>
            <a:off x="6969149" y="5320725"/>
            <a:ext cx="2114681" cy="892552"/>
          </a:xfrm>
          <a:prstGeom prst="rect">
            <a:avLst/>
          </a:prstGeom>
          <a:noFill/>
        </p:spPr>
        <p:txBody>
          <a:bodyPr wrap="none" rtlCol="0">
            <a:spAutoFit/>
          </a:bodyPr>
          <a:lstStyle/>
          <a:p>
            <a:r>
              <a:rPr lang="en-US" b="0" dirty="0">
                <a:solidFill>
                  <a:schemeClr val="bg1"/>
                </a:solidFill>
              </a:rPr>
              <a:t>T</a:t>
            </a:r>
            <a:r>
              <a:rPr lang="en-US" baseline="-25000" dirty="0">
                <a:solidFill>
                  <a:schemeClr val="bg1"/>
                </a:solidFill>
              </a:rPr>
              <a:t>s</a:t>
            </a:r>
            <a:r>
              <a:rPr lang="en-US" b="0" dirty="0">
                <a:solidFill>
                  <a:schemeClr val="bg1"/>
                </a:solidFill>
              </a:rPr>
              <a:t>-Sickness</a:t>
            </a:r>
          </a:p>
          <a:p>
            <a:r>
              <a:rPr lang="en-US" sz="2000" b="0" dirty="0">
                <a:solidFill>
                  <a:schemeClr val="bg1"/>
                </a:solidFill>
              </a:rPr>
              <a:t>(society)</a:t>
            </a:r>
          </a:p>
        </p:txBody>
      </p:sp>
      <p:sp>
        <p:nvSpPr>
          <p:cNvPr id="13" name="TextBox 12"/>
          <p:cNvSpPr txBox="1"/>
          <p:nvPr/>
        </p:nvSpPr>
        <p:spPr>
          <a:xfrm>
            <a:off x="3163690" y="1371600"/>
            <a:ext cx="2816797" cy="584775"/>
          </a:xfrm>
          <a:prstGeom prst="rect">
            <a:avLst/>
          </a:prstGeom>
          <a:noFill/>
        </p:spPr>
        <p:txBody>
          <a:bodyPr wrap="none" rtlCol="0">
            <a:spAutoFit/>
          </a:bodyPr>
          <a:lstStyle/>
          <a:p>
            <a:r>
              <a:rPr lang="en-US" b="0" dirty="0">
                <a:solidFill>
                  <a:schemeClr val="bg1"/>
                </a:solidFill>
              </a:rPr>
              <a:t>T</a:t>
            </a:r>
            <a:r>
              <a:rPr lang="en-US" baseline="-25000" dirty="0">
                <a:solidFill>
                  <a:schemeClr val="bg1"/>
                </a:solidFill>
              </a:rPr>
              <a:t>s</a:t>
            </a:r>
            <a:r>
              <a:rPr lang="en-US" b="0" dirty="0">
                <a:solidFill>
                  <a:schemeClr val="bg1"/>
                </a:solidFill>
              </a:rPr>
              <a:t>-Illness </a:t>
            </a:r>
            <a:r>
              <a:rPr lang="en-US" sz="2000" b="0" dirty="0">
                <a:solidFill>
                  <a:schemeClr val="bg1"/>
                </a:solidFill>
              </a:rPr>
              <a:t>(patients)</a:t>
            </a:r>
          </a:p>
        </p:txBody>
      </p:sp>
      <p:sp>
        <p:nvSpPr>
          <p:cNvPr id="14" name="Rectangle 13"/>
          <p:cNvSpPr/>
          <p:nvPr/>
        </p:nvSpPr>
        <p:spPr>
          <a:xfrm>
            <a:off x="4495800" y="6320135"/>
            <a:ext cx="4572000" cy="461665"/>
          </a:xfrm>
          <a:prstGeom prst="rect">
            <a:avLst/>
          </a:prstGeom>
        </p:spPr>
        <p:txBody>
          <a:bodyPr>
            <a:spAutoFit/>
          </a:bodyPr>
          <a:lstStyle/>
          <a:p>
            <a:pPr algn="r"/>
            <a:r>
              <a:rPr lang="en-US" sz="1200" b="0" dirty="0" err="1">
                <a:solidFill>
                  <a:schemeClr val="bg1"/>
                </a:solidFill>
                <a:cs typeface="Times New Roman" panose="02020603050405020304" pitchFamily="18" charset="0"/>
              </a:rPr>
              <a:t>Bjørn</a:t>
            </a:r>
            <a:r>
              <a:rPr lang="en-US" sz="1200" b="0" dirty="0">
                <a:solidFill>
                  <a:schemeClr val="bg1"/>
                </a:solidFill>
                <a:cs typeface="Times New Roman" panose="02020603050405020304" pitchFamily="18" charset="0"/>
              </a:rPr>
              <a:t> Hofmann. On the Triad Disease, Illness and Sickness.</a:t>
            </a:r>
          </a:p>
          <a:p>
            <a:pPr algn="r"/>
            <a:r>
              <a:rPr lang="en-US" sz="1200" b="0" dirty="0">
                <a:solidFill>
                  <a:schemeClr val="bg1"/>
                </a:solidFill>
                <a:cs typeface="Times New Roman" panose="02020603050405020304" pitchFamily="18" charset="0"/>
              </a:rPr>
              <a:t>Journal of Medicine and Philosophy 2002, Vol. 27, No. 6, pp. 651–673</a:t>
            </a:r>
          </a:p>
        </p:txBody>
      </p:sp>
      <p:sp>
        <p:nvSpPr>
          <p:cNvPr id="15" name="TextBox 14"/>
          <p:cNvSpPr txBox="1"/>
          <p:nvPr/>
        </p:nvSpPr>
        <p:spPr>
          <a:xfrm>
            <a:off x="4338974" y="3810000"/>
            <a:ext cx="389851" cy="584775"/>
          </a:xfrm>
          <a:prstGeom prst="rect">
            <a:avLst/>
          </a:prstGeom>
          <a:noFill/>
        </p:spPr>
        <p:txBody>
          <a:bodyPr wrap="none" rtlCol="0">
            <a:spAutoFit/>
          </a:bodyPr>
          <a:lstStyle/>
          <a:p>
            <a:r>
              <a:rPr lang="en-US" dirty="0">
                <a:solidFill>
                  <a:schemeClr val="tx1"/>
                </a:solidFill>
              </a:rPr>
              <a:t>1</a:t>
            </a:r>
          </a:p>
        </p:txBody>
      </p:sp>
      <p:sp>
        <p:nvSpPr>
          <p:cNvPr id="16" name="TextBox 15"/>
          <p:cNvSpPr txBox="1"/>
          <p:nvPr/>
        </p:nvSpPr>
        <p:spPr>
          <a:xfrm>
            <a:off x="4338973" y="4749225"/>
            <a:ext cx="389851" cy="584775"/>
          </a:xfrm>
          <a:prstGeom prst="rect">
            <a:avLst/>
          </a:prstGeom>
          <a:noFill/>
        </p:spPr>
        <p:txBody>
          <a:bodyPr wrap="none" rtlCol="0">
            <a:spAutoFit/>
          </a:bodyPr>
          <a:lstStyle/>
          <a:p>
            <a:r>
              <a:rPr lang="en-US" dirty="0">
                <a:solidFill>
                  <a:schemeClr val="tx1"/>
                </a:solidFill>
              </a:rPr>
              <a:t>2</a:t>
            </a:r>
          </a:p>
        </p:txBody>
      </p:sp>
      <p:sp>
        <p:nvSpPr>
          <p:cNvPr id="17" name="TextBox 16"/>
          <p:cNvSpPr txBox="1"/>
          <p:nvPr/>
        </p:nvSpPr>
        <p:spPr>
          <a:xfrm>
            <a:off x="3108997" y="3407077"/>
            <a:ext cx="389851" cy="584775"/>
          </a:xfrm>
          <a:prstGeom prst="rect">
            <a:avLst/>
          </a:prstGeom>
          <a:noFill/>
        </p:spPr>
        <p:txBody>
          <a:bodyPr wrap="none" rtlCol="0">
            <a:spAutoFit/>
          </a:bodyPr>
          <a:lstStyle/>
          <a:p>
            <a:r>
              <a:rPr lang="en-US" dirty="0">
                <a:solidFill>
                  <a:schemeClr val="tx1"/>
                </a:solidFill>
              </a:rPr>
              <a:t>3</a:t>
            </a:r>
          </a:p>
        </p:txBody>
      </p:sp>
      <p:sp>
        <p:nvSpPr>
          <p:cNvPr id="18" name="TextBox 17"/>
          <p:cNvSpPr txBox="1"/>
          <p:nvPr/>
        </p:nvSpPr>
        <p:spPr>
          <a:xfrm>
            <a:off x="5605125" y="3407077"/>
            <a:ext cx="389851" cy="584775"/>
          </a:xfrm>
          <a:prstGeom prst="rect">
            <a:avLst/>
          </a:prstGeom>
          <a:noFill/>
        </p:spPr>
        <p:txBody>
          <a:bodyPr wrap="none" rtlCol="0">
            <a:spAutoFit/>
          </a:bodyPr>
          <a:lstStyle/>
          <a:p>
            <a:r>
              <a:rPr lang="en-US" dirty="0">
                <a:solidFill>
                  <a:schemeClr val="tx1"/>
                </a:solidFill>
              </a:rPr>
              <a:t>4</a:t>
            </a:r>
          </a:p>
        </p:txBody>
      </p:sp>
      <p:sp>
        <p:nvSpPr>
          <p:cNvPr id="19" name="TextBox 18"/>
          <p:cNvSpPr txBox="1"/>
          <p:nvPr/>
        </p:nvSpPr>
        <p:spPr>
          <a:xfrm>
            <a:off x="2508707" y="4456837"/>
            <a:ext cx="389851" cy="584775"/>
          </a:xfrm>
          <a:prstGeom prst="rect">
            <a:avLst/>
          </a:prstGeom>
          <a:noFill/>
        </p:spPr>
        <p:txBody>
          <a:bodyPr wrap="none" rtlCol="0">
            <a:spAutoFit/>
          </a:bodyPr>
          <a:lstStyle/>
          <a:p>
            <a:r>
              <a:rPr lang="en-US" dirty="0">
                <a:solidFill>
                  <a:schemeClr val="tx1"/>
                </a:solidFill>
              </a:rPr>
              <a:t>5</a:t>
            </a:r>
          </a:p>
        </p:txBody>
      </p:sp>
      <p:sp>
        <p:nvSpPr>
          <p:cNvPr id="20" name="TextBox 19"/>
          <p:cNvSpPr txBox="1"/>
          <p:nvPr/>
        </p:nvSpPr>
        <p:spPr>
          <a:xfrm>
            <a:off x="6286530" y="4432012"/>
            <a:ext cx="389851" cy="584775"/>
          </a:xfrm>
          <a:prstGeom prst="rect">
            <a:avLst/>
          </a:prstGeom>
          <a:noFill/>
        </p:spPr>
        <p:txBody>
          <a:bodyPr wrap="none" rtlCol="0">
            <a:spAutoFit/>
          </a:bodyPr>
          <a:lstStyle/>
          <a:p>
            <a:r>
              <a:rPr lang="en-US" dirty="0">
                <a:solidFill>
                  <a:schemeClr val="tx1"/>
                </a:solidFill>
              </a:rPr>
              <a:t>7</a:t>
            </a:r>
          </a:p>
        </p:txBody>
      </p:sp>
      <p:sp>
        <p:nvSpPr>
          <p:cNvPr id="21" name="TextBox 20"/>
          <p:cNvSpPr txBox="1"/>
          <p:nvPr/>
        </p:nvSpPr>
        <p:spPr>
          <a:xfrm>
            <a:off x="4338973" y="2286000"/>
            <a:ext cx="389851" cy="584775"/>
          </a:xfrm>
          <a:prstGeom prst="rect">
            <a:avLst/>
          </a:prstGeom>
          <a:noFill/>
        </p:spPr>
        <p:txBody>
          <a:bodyPr wrap="none" rtlCol="0">
            <a:spAutoFit/>
          </a:bodyPr>
          <a:lstStyle/>
          <a:p>
            <a:r>
              <a:rPr lang="en-US" dirty="0">
                <a:solidFill>
                  <a:schemeClr val="tx1"/>
                </a:solidFill>
              </a:rPr>
              <a:t>6</a:t>
            </a:r>
          </a:p>
        </p:txBody>
      </p:sp>
    </p:spTree>
    <p:extLst>
      <p:ext uri="{BB962C8B-B14F-4D97-AF65-F5344CB8AC3E}">
        <p14:creationId xmlns:p14="http://schemas.microsoft.com/office/powerpoint/2010/main" val="324850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5985-31C3-4EF0-8BC8-7D88AB7C5841}"/>
              </a:ext>
            </a:extLst>
          </p:cNvPr>
          <p:cNvSpPr>
            <a:spLocks noGrp="1"/>
          </p:cNvSpPr>
          <p:nvPr>
            <p:ph type="title"/>
          </p:nvPr>
        </p:nvSpPr>
        <p:spPr>
          <a:xfrm>
            <a:off x="0" y="609600"/>
            <a:ext cx="9144000" cy="762000"/>
          </a:xfrm>
        </p:spPr>
        <p:txBody>
          <a:bodyPr/>
          <a:lstStyle/>
          <a:p>
            <a:r>
              <a:rPr lang="en-US" sz="2800" dirty="0"/>
              <a:t>Last week’s extra credit opportunity: correct the axioms so that 2 distinct processes can occupy the same STR.</a:t>
            </a:r>
          </a:p>
        </p:txBody>
      </p:sp>
      <p:sp>
        <p:nvSpPr>
          <p:cNvPr id="4" name="Slide Number Placeholder 3">
            <a:extLst>
              <a:ext uri="{FF2B5EF4-FFF2-40B4-BE49-F238E27FC236}">
                <a16:creationId xmlns:a16="http://schemas.microsoft.com/office/drawing/2014/main" id="{008541AF-4623-4F28-B209-0475CB783305}"/>
              </a:ext>
            </a:extLst>
          </p:cNvPr>
          <p:cNvSpPr>
            <a:spLocks noGrp="1"/>
          </p:cNvSpPr>
          <p:nvPr>
            <p:ph type="sldNum" sz="quarter" idx="10"/>
          </p:nvPr>
        </p:nvSpPr>
        <p:spPr>
          <a:xfrm>
            <a:off x="-76200" y="6491968"/>
            <a:ext cx="457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01EF93C7-D0AB-41D7-8C62-1F8A9E33AE23}" type="slidenum">
              <a:rPr lang="en-US" smtClean="0"/>
              <a:pPr/>
              <a:t>4</a:t>
            </a:fld>
            <a:endParaRPr lang="en-US"/>
          </a:p>
        </p:txBody>
      </p:sp>
      <p:sp>
        <p:nvSpPr>
          <p:cNvPr id="9" name="Content Placeholder 8">
            <a:extLst>
              <a:ext uri="{FF2B5EF4-FFF2-40B4-BE49-F238E27FC236}">
                <a16:creationId xmlns:a16="http://schemas.microsoft.com/office/drawing/2014/main" id="{1C5A07D0-FC01-45BD-ACB7-D28C3D58CD6A}"/>
              </a:ext>
            </a:extLst>
          </p:cNvPr>
          <p:cNvSpPr>
            <a:spLocks noGrp="1"/>
          </p:cNvSpPr>
          <p:nvPr>
            <p:ph idx="1"/>
          </p:nvPr>
        </p:nvSpPr>
        <p:spPr>
          <a:xfrm>
            <a:off x="5486400" y="1675831"/>
            <a:ext cx="3657600" cy="1828800"/>
          </a:xfrm>
        </p:spPr>
        <p:txBody>
          <a:bodyPr/>
          <a:lstStyle/>
          <a:p>
            <a:pPr marL="0" indent="0"/>
            <a:r>
              <a:rPr lang="en-US" sz="1800" dirty="0"/>
              <a:t>The mistake in the original axiom is the use of the biconditional (</a:t>
            </a:r>
            <a:r>
              <a:rPr lang="en-US" sz="1800" dirty="0" err="1"/>
              <a:t>iff</a:t>
            </a:r>
            <a:r>
              <a:rPr lang="en-US" sz="1800" dirty="0"/>
              <a:t>) between “process part-of” and “region part-of.” Written this way, it incorrectly claims that two processes are part of each other if and only if their spatiotemporal regions are part of each other. This is wrong because multiple distinct processes can share the same region without being parts of one another. As observed in the example, a ball spinning and a ball heating up both occur in the same spatiotemporal region, but spinning is not part of heating.</a:t>
            </a:r>
          </a:p>
        </p:txBody>
      </p:sp>
      <p:sp>
        <p:nvSpPr>
          <p:cNvPr id="5" name="Rectangle 4">
            <a:extLst>
              <a:ext uri="{FF2B5EF4-FFF2-40B4-BE49-F238E27FC236}">
                <a16:creationId xmlns:a16="http://schemas.microsoft.com/office/drawing/2014/main" id="{DE466822-DD07-4921-A553-D1483A1AD524}"/>
              </a:ext>
            </a:extLst>
          </p:cNvPr>
          <p:cNvSpPr/>
          <p:nvPr/>
        </p:nvSpPr>
        <p:spPr bwMode="auto">
          <a:xfrm>
            <a:off x="76200" y="685800"/>
            <a:ext cx="8991600" cy="838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a:extLst>
              <a:ext uri="{FF2B5EF4-FFF2-40B4-BE49-F238E27FC236}">
                <a16:creationId xmlns:a16="http://schemas.microsoft.com/office/drawing/2014/main" id="{AA0471DC-622A-4CE3-BD4A-33718087E1D3}"/>
              </a:ext>
            </a:extLst>
          </p:cNvPr>
          <p:cNvPicPr>
            <a:picLocks noChangeAspect="1"/>
          </p:cNvPicPr>
          <p:nvPr/>
        </p:nvPicPr>
        <p:blipFill>
          <a:blip r:embed="rId2"/>
          <a:stretch>
            <a:fillRect/>
          </a:stretch>
        </p:blipFill>
        <p:spPr>
          <a:xfrm>
            <a:off x="-228600" y="1987454"/>
            <a:ext cx="5733197" cy="3266079"/>
          </a:xfrm>
          <a:prstGeom prst="rect">
            <a:avLst/>
          </a:prstGeom>
        </p:spPr>
      </p:pic>
      <p:sp>
        <p:nvSpPr>
          <p:cNvPr id="10" name="Title 1">
            <a:extLst>
              <a:ext uri="{FF2B5EF4-FFF2-40B4-BE49-F238E27FC236}">
                <a16:creationId xmlns:a16="http://schemas.microsoft.com/office/drawing/2014/main" id="{A44A6E52-EB21-4CB0-8CDE-711F2499678D}"/>
              </a:ext>
            </a:extLst>
          </p:cNvPr>
          <p:cNvSpPr txBox="1">
            <a:spLocks/>
          </p:cNvSpPr>
          <p:nvPr/>
        </p:nvSpPr>
        <p:spPr>
          <a:xfrm>
            <a:off x="914400" y="5458768"/>
            <a:ext cx="26289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a:t>A student’s response</a:t>
            </a:r>
            <a:endParaRPr lang="en-US" kern="0" dirty="0"/>
          </a:p>
        </p:txBody>
      </p:sp>
      <p:sp>
        <p:nvSpPr>
          <p:cNvPr id="8" name="Oval 7">
            <a:extLst>
              <a:ext uri="{FF2B5EF4-FFF2-40B4-BE49-F238E27FC236}">
                <a16:creationId xmlns:a16="http://schemas.microsoft.com/office/drawing/2014/main" id="{FC9E89AD-ECD2-4B5C-A469-BE1C7D406E8E}"/>
              </a:ext>
            </a:extLst>
          </p:cNvPr>
          <p:cNvSpPr/>
          <p:nvPr/>
        </p:nvSpPr>
        <p:spPr bwMode="auto">
          <a:xfrm>
            <a:off x="5181600" y="3504631"/>
            <a:ext cx="3886200" cy="221235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38019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47800"/>
            <a:ext cx="7772400" cy="1470025"/>
          </a:xfrm>
        </p:spPr>
        <p:txBody>
          <a:bodyPr/>
          <a:lstStyle/>
          <a:p>
            <a:r>
              <a:rPr lang="en-US" dirty="0"/>
              <a:t>General strategy</a:t>
            </a:r>
          </a:p>
        </p:txBody>
      </p:sp>
      <p:sp>
        <p:nvSpPr>
          <p:cNvPr id="6" name="Subtitle 5"/>
          <p:cNvSpPr>
            <a:spLocks noGrp="1"/>
          </p:cNvSpPr>
          <p:nvPr>
            <p:ph type="subTitle" idx="1"/>
          </p:nvPr>
        </p:nvSpPr>
        <p:spPr>
          <a:xfrm>
            <a:off x="533400" y="2971800"/>
            <a:ext cx="8229600" cy="2667000"/>
          </a:xfrm>
        </p:spPr>
        <p:txBody>
          <a:bodyPr/>
          <a:lstStyle/>
          <a:p>
            <a:pPr algn="just"/>
            <a:r>
              <a:rPr lang="en-US" dirty="0"/>
              <a:t>Use terminology and metaphysics:</a:t>
            </a:r>
          </a:p>
          <a:p>
            <a:pPr marL="457200" indent="-457200" algn="just">
              <a:buFont typeface="+mj-lt"/>
              <a:buAutoNum type="arabicPeriod"/>
            </a:pPr>
            <a:r>
              <a:rPr lang="en-US" dirty="0"/>
              <a:t>To make decisions on what </a:t>
            </a:r>
            <a:r>
              <a:rPr lang="en-US" dirty="0">
                <a:solidFill>
                  <a:srgbClr val="FFFF00"/>
                </a:solidFill>
              </a:rPr>
              <a:t>type-terms</a:t>
            </a:r>
            <a:r>
              <a:rPr lang="en-US" dirty="0"/>
              <a:t> to include in the ontology,</a:t>
            </a:r>
          </a:p>
          <a:p>
            <a:pPr marL="457200" indent="-457200" algn="just">
              <a:buFont typeface="+mj-lt"/>
              <a:buAutoNum type="arabicPeriod"/>
            </a:pPr>
            <a:r>
              <a:rPr lang="en-US" dirty="0"/>
              <a:t>To define these </a:t>
            </a:r>
            <a:r>
              <a:rPr lang="en-US" dirty="0">
                <a:solidFill>
                  <a:srgbClr val="FFFF00"/>
                </a:solidFill>
              </a:rPr>
              <a:t>type-terms</a:t>
            </a:r>
            <a:r>
              <a:rPr lang="en-US" dirty="0"/>
              <a:t> precisely,</a:t>
            </a:r>
          </a:p>
          <a:p>
            <a:pPr marL="457200" indent="-457200" algn="just">
              <a:buFont typeface="+mj-lt"/>
              <a:buAutoNum type="arabicPeriod"/>
            </a:pPr>
            <a:r>
              <a:rPr lang="en-US" dirty="0"/>
              <a:t>To create for each </a:t>
            </a:r>
            <a:r>
              <a:rPr lang="en-US" dirty="0">
                <a:solidFill>
                  <a:srgbClr val="FFFF00"/>
                </a:solidFill>
              </a:rPr>
              <a:t>type-term</a:t>
            </a:r>
            <a:r>
              <a:rPr lang="en-US" dirty="0"/>
              <a:t> a synonym-list indicating which </a:t>
            </a:r>
            <a:r>
              <a:rPr lang="en-US" dirty="0">
                <a:solidFill>
                  <a:srgbClr val="1FE115"/>
                </a:solidFill>
              </a:rPr>
              <a:t>terms in biomedical language</a:t>
            </a:r>
            <a:r>
              <a:rPr lang="en-US" dirty="0"/>
              <a:t> tend to be used to refer to what is intended by your type-terms</a:t>
            </a:r>
          </a:p>
        </p:txBody>
      </p:sp>
      <p:sp>
        <p:nvSpPr>
          <p:cNvPr id="4" name="Slide Number Placeholder 3"/>
          <p:cNvSpPr>
            <a:spLocks noGrp="1"/>
          </p:cNvSpPr>
          <p:nvPr>
            <p:ph type="sldNum" sz="quarter" idx="10"/>
          </p:nvPr>
        </p:nvSpPr>
        <p:spPr/>
        <p:txBody>
          <a:bodyPr/>
          <a:lstStyle/>
          <a:p>
            <a:fld id="{C14BE98E-A4C6-4206-BB03-22E8467561B8}" type="slidenum">
              <a:rPr lang="en-US" smtClean="0"/>
              <a:pPr/>
              <a:t>40</a:t>
            </a:fld>
            <a:endParaRPr lang="en-US"/>
          </a:p>
        </p:txBody>
      </p:sp>
    </p:spTree>
    <p:extLst>
      <p:ext uri="{BB962C8B-B14F-4D97-AF65-F5344CB8AC3E}">
        <p14:creationId xmlns:p14="http://schemas.microsoft.com/office/powerpoint/2010/main" val="262686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ontological approach</a:t>
            </a:r>
          </a:p>
        </p:txBody>
      </p:sp>
      <p:sp>
        <p:nvSpPr>
          <p:cNvPr id="4" name="Slide Number Placeholder 3"/>
          <p:cNvSpPr>
            <a:spLocks noGrp="1"/>
          </p:cNvSpPr>
          <p:nvPr>
            <p:ph type="sldNum" sz="quarter" idx="10"/>
          </p:nvPr>
        </p:nvSpPr>
        <p:spPr/>
        <p:txBody>
          <a:bodyPr/>
          <a:lstStyle/>
          <a:p>
            <a:fld id="{C14BE98E-A4C6-4206-BB03-22E8467561B8}" type="slidenum">
              <a:rPr lang="en-US" smtClean="0"/>
              <a:pPr/>
              <a:t>41</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1701225"/>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1701225"/>
            <a:ext cx="2844626" cy="584775"/>
          </a:xfrm>
          <a:prstGeom prst="rect">
            <a:avLst/>
          </a:prstGeom>
          <a:noFill/>
        </p:spPr>
        <p:txBody>
          <a:bodyPr wrap="none" rtlCol="0">
            <a:spAutoFit/>
          </a:bodyPr>
          <a:lstStyle/>
          <a:p>
            <a:r>
              <a:rPr lang="en-US" dirty="0">
                <a:solidFill>
                  <a:srgbClr val="FFFF00"/>
                </a:solidFill>
              </a:rPr>
              <a:t>Representation</a:t>
            </a:r>
          </a:p>
        </p:txBody>
      </p:sp>
      <p:grpSp>
        <p:nvGrpSpPr>
          <p:cNvPr id="39" name="Group 38">
            <a:extLst>
              <a:ext uri="{FF2B5EF4-FFF2-40B4-BE49-F238E27FC236}">
                <a16:creationId xmlns:a16="http://schemas.microsoft.com/office/drawing/2014/main" id="{7904A1D9-A986-471C-B483-FD9ED602D5B2}"/>
              </a:ext>
            </a:extLst>
          </p:cNvPr>
          <p:cNvGrpSpPr/>
          <p:nvPr/>
        </p:nvGrpSpPr>
        <p:grpSpPr>
          <a:xfrm>
            <a:off x="316098" y="3124200"/>
            <a:ext cx="3882522" cy="3470910"/>
            <a:chOff x="316098" y="3124200"/>
            <a:chExt cx="3882522" cy="3470910"/>
          </a:xfrm>
        </p:grpSpPr>
        <p:sp>
          <p:nvSpPr>
            <p:cNvPr id="16" name="Rounded Rectangle 15"/>
            <p:cNvSpPr/>
            <p:nvPr/>
          </p:nvSpPr>
          <p:spPr bwMode="auto">
            <a:xfrm>
              <a:off x="2446020" y="3124200"/>
              <a:ext cx="1752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3400" dirty="0">
                  <a:solidFill>
                    <a:schemeClr val="tx1"/>
                  </a:solidFill>
                  <a:latin typeface="Times" pitchFamily="122" charset="0"/>
                </a:rPr>
                <a:t>Entity1</a:t>
              </a:r>
              <a:endParaRPr kumimoji="0" lang="en-US" sz="3400" i="0" u="none" strike="noStrike" cap="none" normalizeH="0" baseline="0" dirty="0">
                <a:ln>
                  <a:noFill/>
                </a:ln>
                <a:solidFill>
                  <a:schemeClr val="tx1"/>
                </a:solidFill>
                <a:effectLst/>
                <a:latin typeface="Times" pitchFamily="122" charset="0"/>
              </a:endParaRPr>
            </a:p>
          </p:txBody>
        </p:sp>
        <p:sp>
          <p:nvSpPr>
            <p:cNvPr id="17" name="Rounded Rectangle 16"/>
            <p:cNvSpPr/>
            <p:nvPr/>
          </p:nvSpPr>
          <p:spPr bwMode="auto">
            <a:xfrm>
              <a:off x="2195457" y="4673888"/>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Entity2</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Entity3</a:t>
              </a:r>
            </a:p>
          </p:txBody>
        </p:sp>
      </p:grpSp>
      <p:grpSp>
        <p:nvGrpSpPr>
          <p:cNvPr id="40" name="Group 39">
            <a:extLst>
              <a:ext uri="{FF2B5EF4-FFF2-40B4-BE49-F238E27FC236}">
                <a16:creationId xmlns:a16="http://schemas.microsoft.com/office/drawing/2014/main" id="{D4487A03-D7DF-49D0-9546-6341F98E2068}"/>
              </a:ext>
            </a:extLst>
          </p:cNvPr>
          <p:cNvGrpSpPr/>
          <p:nvPr/>
        </p:nvGrpSpPr>
        <p:grpSpPr>
          <a:xfrm>
            <a:off x="2068698" y="3280470"/>
            <a:ext cx="5713279" cy="2971740"/>
            <a:chOff x="2068698" y="3280470"/>
            <a:chExt cx="5713279" cy="2971740"/>
          </a:xfrm>
        </p:grpSpPr>
        <p:sp>
          <p:nvSpPr>
            <p:cNvPr id="2" name="TextBox 1"/>
            <p:cNvSpPr txBox="1"/>
            <p:nvPr/>
          </p:nvSpPr>
          <p:spPr>
            <a:xfrm>
              <a:off x="6162623" y="5358825"/>
              <a:ext cx="1619354" cy="584775"/>
            </a:xfrm>
            <a:prstGeom prst="rect">
              <a:avLst/>
            </a:prstGeom>
            <a:noFill/>
          </p:spPr>
          <p:txBody>
            <a:bodyPr wrap="none" rtlCol="0">
              <a:spAutoFit/>
            </a:bodyPr>
            <a:lstStyle/>
            <a:p>
              <a:r>
                <a:rPr lang="en-US" b="0" dirty="0">
                  <a:solidFill>
                    <a:schemeClr val="bg1"/>
                  </a:solidFill>
                </a:rPr>
                <a:t>  ‘term3’</a:t>
              </a:r>
            </a:p>
          </p:txBody>
        </p:sp>
        <p:cxnSp>
          <p:nvCxnSpPr>
            <p:cNvPr id="15" name="Straight Arrow Connector 14"/>
            <p:cNvCxnSpPr>
              <a:cxnSpLocks/>
            </p:cNvCxnSpPr>
            <p:nvPr/>
          </p:nvCxnSpPr>
          <p:spPr bwMode="auto">
            <a:xfrm>
              <a:off x="4167244" y="3505200"/>
              <a:ext cx="1928012" cy="6765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cxnSpLocks/>
            </p:cNvCxnSpPr>
            <p:nvPr/>
          </p:nvCxnSpPr>
          <p:spPr bwMode="auto">
            <a:xfrm flipV="1">
              <a:off x="3916681" y="4670078"/>
              <a:ext cx="2209951" cy="34671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cxnSpLocks/>
              <a:stCxn id="19" idx="3"/>
              <a:endCxn id="2" idx="1"/>
            </p:cNvCxnSpPr>
            <p:nvPr/>
          </p:nvCxnSpPr>
          <p:spPr bwMode="auto">
            <a:xfrm flipV="1">
              <a:off x="2068698" y="5651213"/>
              <a:ext cx="4093925" cy="600997"/>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35" name="TextBox 34">
              <a:extLst>
                <a:ext uri="{FF2B5EF4-FFF2-40B4-BE49-F238E27FC236}">
                  <a16:creationId xmlns:a16="http://schemas.microsoft.com/office/drawing/2014/main" id="{4D9D8883-4AF1-4594-81B9-DCF037D3BA85}"/>
                </a:ext>
              </a:extLst>
            </p:cNvPr>
            <p:cNvSpPr txBox="1"/>
            <p:nvPr/>
          </p:nvSpPr>
          <p:spPr>
            <a:xfrm>
              <a:off x="6158008" y="4377690"/>
              <a:ext cx="1619354" cy="584775"/>
            </a:xfrm>
            <a:prstGeom prst="rect">
              <a:avLst/>
            </a:prstGeom>
            <a:noFill/>
          </p:spPr>
          <p:txBody>
            <a:bodyPr wrap="none" rtlCol="0">
              <a:spAutoFit/>
            </a:bodyPr>
            <a:lstStyle/>
            <a:p>
              <a:r>
                <a:rPr lang="en-US" b="0" dirty="0">
                  <a:solidFill>
                    <a:schemeClr val="bg1"/>
                  </a:solidFill>
                </a:rPr>
                <a:t>  ‘term2’</a:t>
              </a:r>
            </a:p>
          </p:txBody>
        </p:sp>
        <p:sp>
          <p:nvSpPr>
            <p:cNvPr id="37" name="TextBox 36">
              <a:extLst>
                <a:ext uri="{FF2B5EF4-FFF2-40B4-BE49-F238E27FC236}">
                  <a16:creationId xmlns:a16="http://schemas.microsoft.com/office/drawing/2014/main" id="{CC6EA938-9539-40EE-9215-7B3FA80F5341}"/>
                </a:ext>
              </a:extLst>
            </p:cNvPr>
            <p:cNvSpPr txBox="1"/>
            <p:nvPr/>
          </p:nvSpPr>
          <p:spPr>
            <a:xfrm>
              <a:off x="6126632" y="3280470"/>
              <a:ext cx="1619354" cy="584775"/>
            </a:xfrm>
            <a:prstGeom prst="rect">
              <a:avLst/>
            </a:prstGeom>
            <a:noFill/>
          </p:spPr>
          <p:txBody>
            <a:bodyPr wrap="none" rtlCol="0">
              <a:spAutoFit/>
            </a:bodyPr>
            <a:lstStyle/>
            <a:p>
              <a:r>
                <a:rPr lang="en-US" b="0" dirty="0">
                  <a:solidFill>
                    <a:schemeClr val="bg1"/>
                  </a:solidFill>
                </a:rPr>
                <a:t>  ‘term1’</a:t>
              </a:r>
            </a:p>
          </p:txBody>
        </p:sp>
      </p:grpSp>
      <p:grpSp>
        <p:nvGrpSpPr>
          <p:cNvPr id="47" name="Group 46">
            <a:extLst>
              <a:ext uri="{FF2B5EF4-FFF2-40B4-BE49-F238E27FC236}">
                <a16:creationId xmlns:a16="http://schemas.microsoft.com/office/drawing/2014/main" id="{99B82160-F4D9-46AB-A290-6961A7A17839}"/>
              </a:ext>
            </a:extLst>
          </p:cNvPr>
          <p:cNvGrpSpPr/>
          <p:nvPr/>
        </p:nvGrpSpPr>
        <p:grpSpPr>
          <a:xfrm>
            <a:off x="2068698" y="3505200"/>
            <a:ext cx="4093925" cy="2747010"/>
            <a:chOff x="2068698" y="3505200"/>
            <a:chExt cx="4093925" cy="2747010"/>
          </a:xfrm>
        </p:grpSpPr>
        <p:cxnSp>
          <p:nvCxnSpPr>
            <p:cNvPr id="41" name="Straight Arrow Connector 40">
              <a:extLst>
                <a:ext uri="{FF2B5EF4-FFF2-40B4-BE49-F238E27FC236}">
                  <a16:creationId xmlns:a16="http://schemas.microsoft.com/office/drawing/2014/main" id="{499D3B5A-1EA7-4757-866A-0F39C50A7F10}"/>
                </a:ext>
              </a:extLst>
            </p:cNvPr>
            <p:cNvCxnSpPr>
              <a:cxnSpLocks/>
              <a:stCxn id="16" idx="3"/>
              <a:endCxn id="2" idx="1"/>
            </p:cNvCxnSpPr>
            <p:nvPr/>
          </p:nvCxnSpPr>
          <p:spPr bwMode="auto">
            <a:xfrm>
              <a:off x="4198620" y="3505200"/>
              <a:ext cx="1964003" cy="2146013"/>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9A42F8EB-8149-46A3-A82C-C31021759BED}"/>
                </a:ext>
              </a:extLst>
            </p:cNvPr>
            <p:cNvCxnSpPr>
              <a:cxnSpLocks/>
              <a:stCxn id="19" idx="3"/>
            </p:cNvCxnSpPr>
            <p:nvPr/>
          </p:nvCxnSpPr>
          <p:spPr bwMode="auto">
            <a:xfrm flipV="1">
              <a:off x="2068698" y="4699575"/>
              <a:ext cx="4026558" cy="155263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spTree>
    <p:extLst>
      <p:ext uri="{BB962C8B-B14F-4D97-AF65-F5344CB8AC3E}">
        <p14:creationId xmlns:p14="http://schemas.microsoft.com/office/powerpoint/2010/main" val="9066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F6BB-8F63-400C-B819-A50914D6DB21}"/>
              </a:ext>
            </a:extLst>
          </p:cNvPr>
          <p:cNvSpPr>
            <a:spLocks noGrp="1"/>
          </p:cNvSpPr>
          <p:nvPr>
            <p:ph type="title"/>
          </p:nvPr>
        </p:nvSpPr>
        <p:spPr/>
        <p:txBody>
          <a:bodyPr/>
          <a:lstStyle/>
          <a:p>
            <a:r>
              <a:rPr lang="en-US" dirty="0"/>
              <a:t>‘Type-terms’ </a:t>
            </a:r>
            <a:r>
              <a:rPr lang="en-US" dirty="0">
                <a:sym typeface="Wingdings" panose="05000000000000000000" pitchFamily="2" charset="2"/>
              </a:rPr>
              <a:t> ‘language terms’</a:t>
            </a:r>
            <a:endParaRPr lang="en-US" dirty="0"/>
          </a:p>
        </p:txBody>
      </p:sp>
      <p:sp>
        <p:nvSpPr>
          <p:cNvPr id="4" name="Slide Number Placeholder 3">
            <a:extLst>
              <a:ext uri="{FF2B5EF4-FFF2-40B4-BE49-F238E27FC236}">
                <a16:creationId xmlns:a16="http://schemas.microsoft.com/office/drawing/2014/main" id="{436C64C0-FF99-4432-9D27-063A7675B122}"/>
              </a:ext>
            </a:extLst>
          </p:cNvPr>
          <p:cNvSpPr>
            <a:spLocks noGrp="1"/>
          </p:cNvSpPr>
          <p:nvPr>
            <p:ph type="sldNum" sz="quarter" idx="10"/>
          </p:nvPr>
        </p:nvSpPr>
        <p:spPr/>
        <p:txBody>
          <a:bodyPr/>
          <a:lstStyle/>
          <a:p>
            <a:fld id="{C14BE98E-A4C6-4206-BB03-22E8467561B8}" type="slidenum">
              <a:rPr lang="en-US" smtClean="0"/>
              <a:pPr/>
              <a:t>42</a:t>
            </a:fld>
            <a:endParaRPr lang="en-US"/>
          </a:p>
        </p:txBody>
      </p:sp>
      <p:pic>
        <p:nvPicPr>
          <p:cNvPr id="6" name="Picture 5">
            <a:extLst>
              <a:ext uri="{FF2B5EF4-FFF2-40B4-BE49-F238E27FC236}">
                <a16:creationId xmlns:a16="http://schemas.microsoft.com/office/drawing/2014/main" id="{212B8939-07F1-41DD-AB55-43D6BB3680B1}"/>
              </a:ext>
            </a:extLst>
          </p:cNvPr>
          <p:cNvPicPr>
            <a:picLocks noChangeAspect="1"/>
          </p:cNvPicPr>
          <p:nvPr/>
        </p:nvPicPr>
        <p:blipFill>
          <a:blip r:embed="rId2"/>
          <a:stretch>
            <a:fillRect/>
          </a:stretch>
        </p:blipFill>
        <p:spPr>
          <a:xfrm>
            <a:off x="1371600" y="1572006"/>
            <a:ext cx="5868189" cy="3713988"/>
          </a:xfrm>
          <a:prstGeom prst="rect">
            <a:avLst/>
          </a:prstGeom>
        </p:spPr>
      </p:pic>
      <p:sp>
        <p:nvSpPr>
          <p:cNvPr id="7" name="Rectangle: Rounded Corners 6">
            <a:extLst>
              <a:ext uri="{FF2B5EF4-FFF2-40B4-BE49-F238E27FC236}">
                <a16:creationId xmlns:a16="http://schemas.microsoft.com/office/drawing/2014/main" id="{5F8A8002-C87F-4BCE-932D-19CFBED958CE}"/>
              </a:ext>
            </a:extLst>
          </p:cNvPr>
          <p:cNvSpPr/>
          <p:nvPr/>
        </p:nvSpPr>
        <p:spPr bwMode="auto">
          <a:xfrm>
            <a:off x="3048000" y="2743200"/>
            <a:ext cx="10668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F843B813-CB6B-441A-AA19-92ECB89BADB8}"/>
              </a:ext>
            </a:extLst>
          </p:cNvPr>
          <p:cNvSpPr/>
          <p:nvPr/>
        </p:nvSpPr>
        <p:spPr bwMode="auto">
          <a:xfrm>
            <a:off x="2877312" y="3828288"/>
            <a:ext cx="10668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Rounded Corners 8">
            <a:extLst>
              <a:ext uri="{FF2B5EF4-FFF2-40B4-BE49-F238E27FC236}">
                <a16:creationId xmlns:a16="http://schemas.microsoft.com/office/drawing/2014/main" id="{35AB3CE4-02AD-4E19-B8E3-51A59EA594FF}"/>
              </a:ext>
            </a:extLst>
          </p:cNvPr>
          <p:cNvSpPr/>
          <p:nvPr/>
        </p:nvSpPr>
        <p:spPr bwMode="auto">
          <a:xfrm>
            <a:off x="1524000" y="4724400"/>
            <a:ext cx="10668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Rounded Corners 9">
            <a:extLst>
              <a:ext uri="{FF2B5EF4-FFF2-40B4-BE49-F238E27FC236}">
                <a16:creationId xmlns:a16="http://schemas.microsoft.com/office/drawing/2014/main" id="{F25E4761-DF4F-4854-80E0-F0805063122C}"/>
              </a:ext>
            </a:extLst>
          </p:cNvPr>
          <p:cNvSpPr/>
          <p:nvPr/>
        </p:nvSpPr>
        <p:spPr bwMode="auto">
          <a:xfrm>
            <a:off x="5715000" y="2590800"/>
            <a:ext cx="1066800" cy="2286000"/>
          </a:xfrm>
          <a:prstGeom prst="roundRect">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Rounded Corners 11">
            <a:extLst>
              <a:ext uri="{FF2B5EF4-FFF2-40B4-BE49-F238E27FC236}">
                <a16:creationId xmlns:a16="http://schemas.microsoft.com/office/drawing/2014/main" id="{D129FC20-A3FB-46CB-AF09-28FA814DE82D}"/>
              </a:ext>
            </a:extLst>
          </p:cNvPr>
          <p:cNvSpPr/>
          <p:nvPr/>
        </p:nvSpPr>
        <p:spPr bwMode="auto">
          <a:xfrm>
            <a:off x="2409117" y="5625465"/>
            <a:ext cx="1653867" cy="620649"/>
          </a:xfrm>
          <a:prstGeom prst="round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0" dirty="0">
                <a:solidFill>
                  <a:schemeClr val="tx1"/>
                </a:solidFill>
                <a:latin typeface="Times" pitchFamily="122" charset="0"/>
              </a:rPr>
              <a:t>Type-terms</a:t>
            </a:r>
            <a:endParaRPr kumimoji="0" lang="en-US" sz="2400" b="0" i="0" u="none" strike="noStrike" cap="none" normalizeH="0" baseline="0" dirty="0">
              <a:ln>
                <a:noFill/>
              </a:ln>
              <a:solidFill>
                <a:schemeClr val="tx1"/>
              </a:solidFill>
              <a:effectLst/>
              <a:latin typeface="Times" pitchFamily="122" charset="0"/>
            </a:endParaRPr>
          </a:p>
        </p:txBody>
      </p:sp>
      <p:sp>
        <p:nvSpPr>
          <p:cNvPr id="14" name="Rectangle: Rounded Corners 13">
            <a:extLst>
              <a:ext uri="{FF2B5EF4-FFF2-40B4-BE49-F238E27FC236}">
                <a16:creationId xmlns:a16="http://schemas.microsoft.com/office/drawing/2014/main" id="{E4029FE0-7197-4B03-B10F-5199414FDDB7}"/>
              </a:ext>
            </a:extLst>
          </p:cNvPr>
          <p:cNvSpPr/>
          <p:nvPr/>
        </p:nvSpPr>
        <p:spPr bwMode="auto">
          <a:xfrm>
            <a:off x="5585922" y="5585269"/>
            <a:ext cx="1653867" cy="907606"/>
          </a:xfrm>
          <a:prstGeom prst="round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tx1"/>
                </a:solidFill>
                <a:latin typeface="Times" pitchFamily="122" charset="0"/>
              </a:rPr>
              <a:t>language-terms</a:t>
            </a: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2296352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7728F-EACB-47AD-916F-C854E9CB7CB8}"/>
              </a:ext>
            </a:extLst>
          </p:cNvPr>
          <p:cNvSpPr>
            <a:spLocks noGrp="1"/>
          </p:cNvSpPr>
          <p:nvPr>
            <p:ph type="title"/>
          </p:nvPr>
        </p:nvSpPr>
        <p:spPr/>
        <p:txBody>
          <a:bodyPr/>
          <a:lstStyle/>
          <a:p>
            <a:r>
              <a:rPr lang="en-US" dirty="0"/>
              <a:t>Requirements for type-terms</a:t>
            </a:r>
          </a:p>
        </p:txBody>
      </p:sp>
      <p:sp>
        <p:nvSpPr>
          <p:cNvPr id="3" name="Content Placeholder 2">
            <a:extLst>
              <a:ext uri="{FF2B5EF4-FFF2-40B4-BE49-F238E27FC236}">
                <a16:creationId xmlns:a16="http://schemas.microsoft.com/office/drawing/2014/main" id="{DCF8E6CF-3FB3-4DE6-9C1C-C53F2978B18C}"/>
              </a:ext>
            </a:extLst>
          </p:cNvPr>
          <p:cNvSpPr>
            <a:spLocks noGrp="1"/>
          </p:cNvSpPr>
          <p:nvPr>
            <p:ph idx="1"/>
          </p:nvPr>
        </p:nvSpPr>
        <p:spPr/>
        <p:txBody>
          <a:bodyPr/>
          <a:lstStyle/>
          <a:p>
            <a:pPr marL="457200" indent="-457200">
              <a:buFont typeface="+mj-lt"/>
              <a:buAutoNum type="arabicPeriod"/>
            </a:pPr>
            <a:r>
              <a:rPr lang="en-US" sz="1900" dirty="0"/>
              <a:t>Use singular nouns</a:t>
            </a:r>
          </a:p>
          <a:p>
            <a:pPr marL="457200" indent="-457200">
              <a:buFont typeface="+mj-lt"/>
              <a:buAutoNum type="arabicPeriod"/>
            </a:pPr>
            <a:r>
              <a:rPr lang="en-US" sz="1900" dirty="0"/>
              <a:t>No acronyms (acronyms may serve as synonyms)</a:t>
            </a:r>
          </a:p>
          <a:p>
            <a:pPr marL="457200" indent="-457200">
              <a:buFont typeface="+mj-lt"/>
              <a:buAutoNum type="arabicPeriod"/>
            </a:pPr>
            <a:r>
              <a:rPr lang="en-US" sz="1900" dirty="0"/>
              <a:t>No mass nouns; use only count nouns</a:t>
            </a:r>
          </a:p>
          <a:p>
            <a:pPr marL="457200" indent="-457200">
              <a:buFont typeface="+mj-lt"/>
              <a:buAutoNum type="arabicPeriod"/>
            </a:pPr>
            <a:r>
              <a:rPr lang="en-US" sz="1900" dirty="0"/>
              <a:t>Use lower-case except for proper names</a:t>
            </a:r>
          </a:p>
          <a:p>
            <a:pPr marL="457200" indent="-457200">
              <a:buFont typeface="+mj-lt"/>
              <a:buAutoNum type="arabicPeriod"/>
            </a:pPr>
            <a:r>
              <a:rPr lang="en-US" sz="1900" dirty="0"/>
              <a:t>Assign the type-term a unique, meaningless entity-ID (E-ID) which stands for the represented universal</a:t>
            </a:r>
          </a:p>
          <a:p>
            <a:pPr marL="457200" indent="-457200">
              <a:buFont typeface="+mj-lt"/>
              <a:buAutoNum type="arabicPeriod"/>
            </a:pPr>
            <a:r>
              <a:rPr lang="en-US" sz="1900" dirty="0"/>
              <a:t>Ensure univocity (do not use as type-term a homonymous term)</a:t>
            </a:r>
          </a:p>
          <a:p>
            <a:pPr marL="457200" indent="-457200">
              <a:buFont typeface="+mj-lt"/>
              <a:buAutoNum type="arabicPeriod"/>
            </a:pPr>
            <a:r>
              <a:rPr lang="en-US" sz="1900" dirty="0"/>
              <a:t>Use terms which have face-validity</a:t>
            </a:r>
          </a:p>
          <a:p>
            <a:pPr marL="457200" indent="-457200">
              <a:buFont typeface="+mj-lt"/>
              <a:buAutoNum type="arabicPeriod" startAt="8"/>
            </a:pPr>
            <a:r>
              <a:rPr lang="en-US" sz="1900" dirty="0"/>
              <a:t>Do not name type-terms through logical combinations of other type-terms.</a:t>
            </a:r>
          </a:p>
          <a:p>
            <a:pPr marL="457200" indent="-457200">
              <a:buFont typeface="+mj-lt"/>
              <a:buAutoNum type="arabicPeriod" startAt="8"/>
            </a:pPr>
            <a:r>
              <a:rPr lang="en-US" sz="1900" dirty="0"/>
              <a:t>Use complements of type-terms only in very special circumstances and only when there is no other way</a:t>
            </a:r>
          </a:p>
          <a:p>
            <a:pPr marL="457200" indent="-457200">
              <a:buFont typeface="+mj-lt"/>
              <a:buAutoNum type="arabicPeriod" startAt="8"/>
            </a:pPr>
            <a:r>
              <a:rPr lang="en-US" sz="1900" dirty="0"/>
              <a:t>Provide an adequate definition</a:t>
            </a:r>
          </a:p>
          <a:p>
            <a:pPr marL="457200" indent="-457200">
              <a:buFont typeface="+mj-lt"/>
              <a:buAutoNum type="arabicPeriod" startAt="8"/>
            </a:pPr>
            <a:r>
              <a:rPr lang="en-US" sz="1900" dirty="0"/>
              <a:t>List commonly used synonyms in a separate list</a:t>
            </a:r>
          </a:p>
          <a:p>
            <a:pPr marL="457200" indent="-457200">
              <a:buFont typeface="+mj-lt"/>
              <a:buAutoNum type="arabicPeriod" startAt="8"/>
            </a:pPr>
            <a:r>
              <a:rPr lang="en-US" sz="1900" dirty="0"/>
              <a:t>(write axioms at least in FOL following the BFO principles)</a:t>
            </a:r>
          </a:p>
          <a:p>
            <a:pPr marL="457200" indent="-457200">
              <a:buFont typeface="+mj-lt"/>
              <a:buAutoNum type="arabicPeriod"/>
            </a:pPr>
            <a:endParaRPr lang="en-US" sz="1900" dirty="0"/>
          </a:p>
        </p:txBody>
      </p:sp>
      <p:sp>
        <p:nvSpPr>
          <p:cNvPr id="4" name="Slide Number Placeholder 3">
            <a:extLst>
              <a:ext uri="{FF2B5EF4-FFF2-40B4-BE49-F238E27FC236}">
                <a16:creationId xmlns:a16="http://schemas.microsoft.com/office/drawing/2014/main" id="{7484E8EB-6D9C-424B-AA58-FEC925BC31CF}"/>
              </a:ext>
            </a:extLst>
          </p:cNvPr>
          <p:cNvSpPr>
            <a:spLocks noGrp="1"/>
          </p:cNvSpPr>
          <p:nvPr>
            <p:ph type="sldNum" sz="quarter" idx="10"/>
          </p:nvPr>
        </p:nvSpPr>
        <p:spPr/>
        <p:txBody>
          <a:bodyPr/>
          <a:lstStyle/>
          <a:p>
            <a:fld id="{C14BE98E-A4C6-4206-BB03-22E8467561B8}" type="slidenum">
              <a:rPr lang="en-US" smtClean="0"/>
              <a:pPr/>
              <a:t>43</a:t>
            </a:fld>
            <a:endParaRPr lang="en-US"/>
          </a:p>
        </p:txBody>
      </p:sp>
    </p:spTree>
    <p:extLst>
      <p:ext uri="{BB962C8B-B14F-4D97-AF65-F5344CB8AC3E}">
        <p14:creationId xmlns:p14="http://schemas.microsoft.com/office/powerpoint/2010/main" val="1254894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3543-7DA3-4284-890B-A64F28D1DBB0}"/>
              </a:ext>
            </a:extLst>
          </p:cNvPr>
          <p:cNvSpPr>
            <a:spLocks noGrp="1"/>
          </p:cNvSpPr>
          <p:nvPr>
            <p:ph type="title"/>
          </p:nvPr>
        </p:nvSpPr>
        <p:spPr/>
        <p:txBody>
          <a:bodyPr/>
          <a:lstStyle/>
          <a:p>
            <a:r>
              <a:rPr lang="en-US" dirty="0"/>
              <a:t>Requirements for text definitions</a:t>
            </a:r>
          </a:p>
        </p:txBody>
      </p:sp>
      <p:sp>
        <p:nvSpPr>
          <p:cNvPr id="3" name="Content Placeholder 2">
            <a:extLst>
              <a:ext uri="{FF2B5EF4-FFF2-40B4-BE49-F238E27FC236}">
                <a16:creationId xmlns:a16="http://schemas.microsoft.com/office/drawing/2014/main" id="{93DC8E72-DA20-4A15-87B7-1082B37D2B19}"/>
              </a:ext>
            </a:extLst>
          </p:cNvPr>
          <p:cNvSpPr>
            <a:spLocks noGrp="1"/>
          </p:cNvSpPr>
          <p:nvPr>
            <p:ph idx="1"/>
          </p:nvPr>
        </p:nvSpPr>
        <p:spPr/>
        <p:txBody>
          <a:bodyPr/>
          <a:lstStyle/>
          <a:p>
            <a:pPr marL="457200" indent="-457200">
              <a:buFont typeface="+mj-lt"/>
              <a:buAutoNum type="arabicPeriod"/>
            </a:pPr>
            <a:r>
              <a:rPr lang="en-US" sz="1900" dirty="0"/>
              <a:t>Use only Aristotelian definitions</a:t>
            </a:r>
          </a:p>
          <a:p>
            <a:pPr marL="857250" lvl="1" indent="-457200"/>
            <a:r>
              <a:rPr lang="en-US" sz="1900" dirty="0"/>
              <a:t>An A is B which C, D, …</a:t>
            </a:r>
          </a:p>
          <a:p>
            <a:pPr marL="1257300" lvl="2" indent="-457200"/>
            <a:r>
              <a:rPr lang="en-US" sz="1900" dirty="0"/>
              <a:t>‘An A is a B’: anything that is an instance of A at some time t, is an instance of B at that time t ;</a:t>
            </a:r>
          </a:p>
          <a:p>
            <a:pPr marL="1257300" lvl="2" indent="-457200"/>
            <a:r>
              <a:rPr lang="en-US" sz="1900" dirty="0"/>
              <a:t>‘which C’: anything that is an instance of A at some time t, stands (at time t1) in some relation R to something that is an instance of C at t.</a:t>
            </a:r>
          </a:p>
          <a:p>
            <a:pPr marL="457200" indent="-457200">
              <a:buFont typeface="+mj-lt"/>
              <a:buAutoNum type="arabicPeriod"/>
            </a:pPr>
            <a:r>
              <a:rPr lang="en-US" sz="1900" dirty="0"/>
              <a:t>Use only essential features for R-C’s.</a:t>
            </a:r>
          </a:p>
          <a:p>
            <a:pPr marL="457200" indent="-457200">
              <a:buFont typeface="+mj-lt"/>
              <a:buAutoNum type="arabicPeriod"/>
            </a:pPr>
            <a:r>
              <a:rPr lang="en-US" sz="1900" dirty="0"/>
              <a:t>Use only relations from BFO2020 which do not have a red background in </a:t>
            </a:r>
            <a:r>
              <a:rPr lang="en-US" sz="1900" dirty="0">
                <a:hlinkClick r:id="rId2" action="ppaction://hlinkfile"/>
              </a:rPr>
              <a:t>bfo-2020-defhelp.xlsx</a:t>
            </a:r>
            <a:r>
              <a:rPr lang="en-US" sz="1900" dirty="0"/>
              <a:t> (uploaded to UB Box). If you use a non-BFO relation, it must be defined too!</a:t>
            </a:r>
          </a:p>
          <a:p>
            <a:pPr marL="457200" indent="-457200">
              <a:buFont typeface="+mj-lt"/>
              <a:buAutoNum type="arabicPeriod"/>
            </a:pPr>
            <a:r>
              <a:rPr lang="en-US" sz="1900" dirty="0"/>
              <a:t>Start with defining most general type-terms.</a:t>
            </a:r>
          </a:p>
          <a:p>
            <a:pPr marL="457200" indent="-457200">
              <a:buFont typeface="+mj-lt"/>
              <a:buAutoNum type="arabicPeriod"/>
            </a:pPr>
            <a:r>
              <a:rPr lang="en-US" sz="1900" dirty="0"/>
              <a:t>All A’s must through an ‘is B’ chain end up at some type-term of BFO.</a:t>
            </a:r>
          </a:p>
          <a:p>
            <a:pPr marL="457200" indent="-457200">
              <a:buFont typeface="+mj-lt"/>
              <a:buAutoNum type="arabicPeriod"/>
            </a:pPr>
            <a:r>
              <a:rPr lang="en-US" sz="1900" dirty="0"/>
              <a:t>Every A can have only one B.</a:t>
            </a:r>
          </a:p>
          <a:p>
            <a:pPr marL="457200" indent="-457200">
              <a:buFont typeface="+mj-lt"/>
              <a:buAutoNum type="arabicPeriod"/>
            </a:pPr>
            <a:r>
              <a:rPr lang="en-US" sz="1900" dirty="0"/>
              <a:t>No circularity IN or OVER definitions.</a:t>
            </a:r>
          </a:p>
        </p:txBody>
      </p:sp>
      <p:sp>
        <p:nvSpPr>
          <p:cNvPr id="4" name="Slide Number Placeholder 3">
            <a:extLst>
              <a:ext uri="{FF2B5EF4-FFF2-40B4-BE49-F238E27FC236}">
                <a16:creationId xmlns:a16="http://schemas.microsoft.com/office/drawing/2014/main" id="{79752C8A-AD36-4773-88C2-6DCEBB140B8D}"/>
              </a:ext>
            </a:extLst>
          </p:cNvPr>
          <p:cNvSpPr>
            <a:spLocks noGrp="1"/>
          </p:cNvSpPr>
          <p:nvPr>
            <p:ph type="sldNum" sz="quarter" idx="10"/>
          </p:nvPr>
        </p:nvSpPr>
        <p:spPr/>
        <p:txBody>
          <a:bodyPr/>
          <a:lstStyle/>
          <a:p>
            <a:fld id="{C14BE98E-A4C6-4206-BB03-22E8467561B8}" type="slidenum">
              <a:rPr lang="en-US" smtClean="0"/>
              <a:pPr/>
              <a:t>44</a:t>
            </a:fld>
            <a:endParaRPr lang="en-US"/>
          </a:p>
        </p:txBody>
      </p:sp>
    </p:spTree>
    <p:extLst>
      <p:ext uri="{BB962C8B-B14F-4D97-AF65-F5344CB8AC3E}">
        <p14:creationId xmlns:p14="http://schemas.microsoft.com/office/powerpoint/2010/main" val="1907360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5592-D82F-46F7-A64E-C39FCE6285C2}"/>
              </a:ext>
            </a:extLst>
          </p:cNvPr>
          <p:cNvSpPr>
            <a:spLocks noGrp="1"/>
          </p:cNvSpPr>
          <p:nvPr>
            <p:ph type="title"/>
          </p:nvPr>
        </p:nvSpPr>
        <p:spPr/>
        <p:txBody>
          <a:bodyPr/>
          <a:lstStyle/>
          <a:p>
            <a:r>
              <a:rPr lang="en-US" dirty="0"/>
              <a:t>A4 assessment</a:t>
            </a:r>
          </a:p>
        </p:txBody>
      </p:sp>
      <p:sp>
        <p:nvSpPr>
          <p:cNvPr id="3" name="Content Placeholder 2">
            <a:extLst>
              <a:ext uri="{FF2B5EF4-FFF2-40B4-BE49-F238E27FC236}">
                <a16:creationId xmlns:a16="http://schemas.microsoft.com/office/drawing/2014/main" id="{59DDA3DA-5EE6-43E4-83CD-57BC3EBD79EB}"/>
              </a:ext>
            </a:extLst>
          </p:cNvPr>
          <p:cNvSpPr>
            <a:spLocks noGrp="1"/>
          </p:cNvSpPr>
          <p:nvPr>
            <p:ph idx="1"/>
          </p:nvPr>
        </p:nvSpPr>
        <p:spPr/>
        <p:txBody>
          <a:bodyPr/>
          <a:lstStyle/>
          <a:p>
            <a:pPr>
              <a:buFont typeface="Arial" panose="020B0604020202020204" pitchFamily="34" charset="0"/>
              <a:buChar char="•"/>
            </a:pPr>
            <a:r>
              <a:rPr lang="en-US" sz="2000" dirty="0"/>
              <a:t>All relevant entities must be listed, i.e. </a:t>
            </a:r>
          </a:p>
          <a:p>
            <a:pPr lvl="1">
              <a:buFont typeface="Arial" panose="020B0604020202020204" pitchFamily="34" charset="0"/>
              <a:buChar char="•"/>
            </a:pPr>
            <a:r>
              <a:rPr lang="en-US" sz="2000" dirty="0"/>
              <a:t>the ones denoted by domain terms used in A3 as ‘term’ </a:t>
            </a:r>
            <a:r>
              <a:rPr lang="en-US" sz="2000" b="1" u="sng" dirty="0"/>
              <a:t>or inside a motivation</a:t>
            </a:r>
            <a:r>
              <a:rPr lang="en-US" sz="2000" dirty="0"/>
              <a:t>,</a:t>
            </a:r>
          </a:p>
          <a:p>
            <a:pPr lvl="1">
              <a:buFont typeface="Arial" panose="020B0604020202020204" pitchFamily="34" charset="0"/>
              <a:buChar char="•"/>
            </a:pPr>
            <a:r>
              <a:rPr lang="en-US" sz="2000" dirty="0"/>
              <a:t>the ones used in definitions in A4 (except BFO type-terms). </a:t>
            </a:r>
          </a:p>
          <a:p>
            <a:pPr>
              <a:buFont typeface="Arial" panose="020B0604020202020204" pitchFamily="34" charset="0"/>
              <a:buChar char="•"/>
            </a:pPr>
            <a:r>
              <a:rPr lang="en-US" sz="2000" dirty="0"/>
              <a:t>All these entities must be given:</a:t>
            </a:r>
          </a:p>
          <a:p>
            <a:pPr lvl="1">
              <a:buFont typeface="Arial" panose="020B0604020202020204" pitchFamily="34" charset="0"/>
              <a:buChar char="•"/>
            </a:pPr>
            <a:r>
              <a:rPr lang="en-US" sz="2000" dirty="0"/>
              <a:t>an adequate type-term, </a:t>
            </a:r>
          </a:p>
          <a:p>
            <a:pPr lvl="1">
              <a:buFont typeface="Arial" panose="020B0604020202020204" pitchFamily="34" charset="0"/>
              <a:buChar char="•"/>
            </a:pPr>
            <a:r>
              <a:rPr lang="en-US" sz="2000" dirty="0"/>
              <a:t>an adequate definition, and</a:t>
            </a:r>
          </a:p>
          <a:p>
            <a:pPr lvl="1">
              <a:buFont typeface="Arial" panose="020B0604020202020204" pitchFamily="34" charset="0"/>
              <a:buChar char="•"/>
            </a:pPr>
            <a:r>
              <a:rPr lang="en-US" sz="2000" dirty="0"/>
              <a:t>at least one synonym different from the type-term.</a:t>
            </a:r>
          </a:p>
          <a:p>
            <a:pPr>
              <a:buFont typeface="Arial" panose="020B0604020202020204" pitchFamily="34" charset="0"/>
              <a:buChar char="•"/>
            </a:pPr>
            <a:r>
              <a:rPr lang="en-US" sz="2000" dirty="0"/>
              <a:t>Type-terms must satisfy the type-term requirements</a:t>
            </a:r>
          </a:p>
          <a:p>
            <a:pPr>
              <a:buFont typeface="Arial" panose="020B0604020202020204" pitchFamily="34" charset="0"/>
              <a:buChar char="•"/>
            </a:pPr>
            <a:r>
              <a:rPr lang="en-US" sz="2000" dirty="0"/>
              <a:t>Definitions must satisfy the definition requirements</a:t>
            </a:r>
          </a:p>
          <a:p>
            <a:pPr>
              <a:buFont typeface="Arial" panose="020B0604020202020204" pitchFamily="34" charset="0"/>
              <a:buChar char="•"/>
            </a:pPr>
            <a:r>
              <a:rPr lang="en-US" sz="2000" dirty="0"/>
              <a:t>Format from following demo(s) must be strictly followed</a:t>
            </a:r>
          </a:p>
          <a:p>
            <a:pPr>
              <a:buFont typeface="Arial" panose="020B0604020202020204" pitchFamily="34" charset="0"/>
              <a:buChar char="•"/>
            </a:pPr>
            <a:r>
              <a:rPr lang="en-US" sz="2000" dirty="0">
                <a:solidFill>
                  <a:srgbClr val="FFFF00"/>
                </a:solidFill>
              </a:rPr>
              <a:t>Any of the above requirements (in this and previous 2 slides) not satisfied for any domain entity: -1% per missed requirement.</a:t>
            </a:r>
          </a:p>
        </p:txBody>
      </p:sp>
      <p:sp>
        <p:nvSpPr>
          <p:cNvPr id="4" name="Slide Number Placeholder 3">
            <a:extLst>
              <a:ext uri="{FF2B5EF4-FFF2-40B4-BE49-F238E27FC236}">
                <a16:creationId xmlns:a16="http://schemas.microsoft.com/office/drawing/2014/main" id="{E0DEA80F-2B55-4660-89EF-176EA8816DDE}"/>
              </a:ext>
            </a:extLst>
          </p:cNvPr>
          <p:cNvSpPr>
            <a:spLocks noGrp="1"/>
          </p:cNvSpPr>
          <p:nvPr>
            <p:ph type="sldNum" sz="quarter" idx="10"/>
          </p:nvPr>
        </p:nvSpPr>
        <p:spPr/>
        <p:txBody>
          <a:bodyPr/>
          <a:lstStyle/>
          <a:p>
            <a:fld id="{C14BE98E-A4C6-4206-BB03-22E8467561B8}" type="slidenum">
              <a:rPr lang="en-US" smtClean="0"/>
              <a:pPr/>
              <a:t>45</a:t>
            </a:fld>
            <a:endParaRPr lang="en-US"/>
          </a:p>
        </p:txBody>
      </p:sp>
    </p:spTree>
    <p:extLst>
      <p:ext uri="{BB962C8B-B14F-4D97-AF65-F5344CB8AC3E}">
        <p14:creationId xmlns:p14="http://schemas.microsoft.com/office/powerpoint/2010/main" val="110431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925703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7232-87F3-44BF-ADC8-75562ED73BC1}"/>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D400139F-1E79-48D3-883E-63EA7538F35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DDCE4B-5B1B-4C90-B1AB-A8D4B72F29D5}"/>
              </a:ext>
            </a:extLst>
          </p:cNvPr>
          <p:cNvSpPr>
            <a:spLocks noGrp="1"/>
          </p:cNvSpPr>
          <p:nvPr>
            <p:ph type="sldNum" sz="quarter" idx="10"/>
          </p:nvPr>
        </p:nvSpPr>
        <p:spPr/>
        <p:txBody>
          <a:bodyPr/>
          <a:lstStyle/>
          <a:p>
            <a:fld id="{C14BE98E-A4C6-4206-BB03-22E8467561B8}" type="slidenum">
              <a:rPr lang="en-US" smtClean="0"/>
              <a:pPr/>
              <a:t>47</a:t>
            </a:fld>
            <a:endParaRPr lang="en-US"/>
          </a:p>
        </p:txBody>
      </p:sp>
    </p:spTree>
    <p:extLst>
      <p:ext uri="{BB962C8B-B14F-4D97-AF65-F5344CB8AC3E}">
        <p14:creationId xmlns:p14="http://schemas.microsoft.com/office/powerpoint/2010/main" val="281257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Reading pre-class</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a:xfrm>
            <a:off x="247650" y="2209800"/>
            <a:ext cx="8686800" cy="2895600"/>
          </a:xfrm>
        </p:spPr>
        <p:txBody>
          <a:bodyPr/>
          <a:lstStyle/>
          <a:p>
            <a:r>
              <a:rPr lang="en-US" b="1" dirty="0"/>
              <a:t>R9 </a:t>
            </a:r>
            <a:r>
              <a:rPr lang="en-US" b="1" i="1" dirty="0"/>
              <a:t>Principles of best practice I and II. </a:t>
            </a:r>
            <a:r>
              <a:rPr lang="en-US" dirty="0"/>
              <a:t>(pages 43-84) in: Arp, R., B. Smith, and A.D. Spear, </a:t>
            </a:r>
            <a:r>
              <a:rPr lang="en-US" i="1" dirty="0"/>
              <a:t>Building ontologies with basic formal ontology</a:t>
            </a:r>
            <a:r>
              <a:rPr lang="en-US" dirty="0"/>
              <a:t>. 2015, The MIT Press,: Cambridge, Massachusetts. p. 1 online resource (245 p.) [1] </a:t>
            </a:r>
          </a:p>
          <a:p>
            <a:r>
              <a:rPr lang="nl-NL" dirty="0"/>
              <a:t>UB login: </a:t>
            </a:r>
            <a:r>
              <a:rPr lang="nl-NL" dirty="0">
                <a:hlinkClick r:id="rId2"/>
              </a:rPr>
              <a:t>https://ebookcentral-proquest-com.gate.lib.buffalo.edu/lib/buffalo/detail.action?docID=3433795&amp;pq-origsite=primo</a:t>
            </a:r>
            <a:endParaRPr lang="nl-NL" dirty="0"/>
          </a:p>
          <a:p>
            <a:r>
              <a:rPr lang="nl-NL" dirty="0"/>
              <a:t> </a:t>
            </a:r>
            <a:endParaRPr lang="en-US" dirty="0"/>
          </a:p>
        </p:txBody>
      </p:sp>
      <p:sp>
        <p:nvSpPr>
          <p:cNvPr id="4" name="Slide Number Placeholder 3">
            <a:extLst>
              <a:ext uri="{FF2B5EF4-FFF2-40B4-BE49-F238E27FC236}">
                <a16:creationId xmlns:a16="http://schemas.microsoft.com/office/drawing/2014/main" id="{21E4C6D7-1CFE-4A92-8A8B-FCFCF8666E48}"/>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Required reading for next week</a:t>
            </a: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p:txBody>
          <a:bodyPr/>
          <a:lstStyle/>
          <a:p>
            <a:r>
              <a:rPr lang="en-US" b="1" dirty="0"/>
              <a:t>R5: </a:t>
            </a:r>
            <a:r>
              <a:rPr lang="en-US" b="1" i="1" dirty="0"/>
              <a:t>The ontology of relations.</a:t>
            </a:r>
            <a:r>
              <a:rPr lang="en-US" dirty="0"/>
              <a:t> (pages 131-150) in: Arp, R., B. Smith, and A.D. Spear, </a:t>
            </a:r>
            <a:r>
              <a:rPr lang="en-US" i="1" dirty="0"/>
              <a:t>Building ontologies with basic formal ontology</a:t>
            </a:r>
            <a:r>
              <a:rPr lang="en-US" dirty="0"/>
              <a:t>. 2015, The MIT Press,: Cambridge, Massachusetts. p. 1 online resource (245 p.)</a:t>
            </a:r>
          </a:p>
          <a:p>
            <a:r>
              <a:rPr lang="en-US" dirty="0"/>
              <a:t>UB login: </a:t>
            </a:r>
            <a:r>
              <a:rPr lang="en-US" u="sng" dirty="0">
                <a:hlinkClick r:id="rId2"/>
              </a:rPr>
              <a:t>https://ebookcentral-proquest-com.gate.lib.buffalo.edu/lib/buffalo/detail.action?docID=3433795&amp;pq-origsite=primo</a:t>
            </a:r>
            <a:endParaRPr lang="en-US" dirty="0"/>
          </a:p>
        </p:txBody>
      </p:sp>
      <p:sp>
        <p:nvSpPr>
          <p:cNvPr id="4" name="Slide Number Placeholder 3">
            <a:extLst>
              <a:ext uri="{FF2B5EF4-FFF2-40B4-BE49-F238E27FC236}">
                <a16:creationId xmlns:a16="http://schemas.microsoft.com/office/drawing/2014/main" id="{AB321E8D-188E-4CB7-9C91-060A3F444FD8}"/>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110272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0A5C-E120-498F-B33A-B88EF0D8CADB}"/>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C485A5EB-5564-458D-A286-415458649B0A}"/>
              </a:ext>
            </a:extLst>
          </p:cNvPr>
          <p:cNvSpPr>
            <a:spLocks noGrp="1"/>
          </p:cNvSpPr>
          <p:nvPr>
            <p:ph idx="1"/>
          </p:nvPr>
        </p:nvSpPr>
        <p:spPr/>
        <p:txBody>
          <a:bodyPr/>
          <a:lstStyle/>
          <a:p>
            <a:pPr>
              <a:buFont typeface="Arial" panose="020B0604020202020204" pitchFamily="34" charset="0"/>
              <a:buChar char="•"/>
            </a:pPr>
            <a:r>
              <a:rPr lang="en-US" b="1" dirty="0"/>
              <a:t>A4</a:t>
            </a:r>
            <a:r>
              <a:rPr lang="en-US" dirty="0"/>
              <a:t>: Apply the principles for term selection, replacement, formatting and definitions, discussed in class and in </a:t>
            </a:r>
            <a:r>
              <a:rPr lang="en-US" b="1" dirty="0"/>
              <a:t>R9</a:t>
            </a:r>
            <a:r>
              <a:rPr lang="en-US" dirty="0"/>
              <a:t> to all the terms in your ontology so as to create version 2 (but keep version 1 as well as all later versions. You will need them for a much later assignment!) </a:t>
            </a:r>
          </a:p>
          <a:p>
            <a:pPr>
              <a:buFont typeface="Arial" panose="020B0604020202020204" pitchFamily="34" charset="0"/>
              <a:buChar char="•"/>
            </a:pPr>
            <a:r>
              <a:rPr lang="en-US" dirty="0"/>
              <a:t>Upload your work in a Excel doc (as for A3) to the UB Box assignment folder.</a:t>
            </a:r>
          </a:p>
          <a:p>
            <a:pPr>
              <a:buFont typeface="Arial" panose="020B0604020202020204" pitchFamily="34" charset="0"/>
              <a:buChar char="•"/>
            </a:pPr>
            <a:r>
              <a:rPr lang="en-US" dirty="0">
                <a:solidFill>
                  <a:srgbClr val="FFFF00"/>
                </a:solidFill>
              </a:rPr>
              <a:t>Detailed document layout: see demo at end of class.</a:t>
            </a:r>
          </a:p>
          <a:p>
            <a:pPr>
              <a:buFont typeface="Arial" panose="020B0604020202020204" pitchFamily="34" charset="0"/>
              <a:buChar char="•"/>
            </a:pPr>
            <a:r>
              <a:rPr lang="en-US" dirty="0"/>
              <a:t>Name of the file: ‘BMI508-A4-[your name].xlsx’. </a:t>
            </a:r>
          </a:p>
          <a:p>
            <a:pPr>
              <a:buFont typeface="Arial" panose="020B0604020202020204" pitchFamily="34" charset="0"/>
              <a:buChar char="•"/>
            </a:pPr>
            <a:r>
              <a:rPr lang="en-US" dirty="0"/>
              <a:t>Note: Keep the numbering of the assignment as indicated here in the syllabus.</a:t>
            </a:r>
          </a:p>
          <a:p>
            <a:pPr>
              <a:buFont typeface="Arial" panose="020B0604020202020204" pitchFamily="34" charset="0"/>
              <a:buChar char="•"/>
            </a:pPr>
            <a:r>
              <a:rPr lang="en-US" dirty="0"/>
              <a:t>Due date: September 29 – noon.</a:t>
            </a:r>
          </a:p>
        </p:txBody>
      </p:sp>
      <p:sp>
        <p:nvSpPr>
          <p:cNvPr id="4" name="Slide Number Placeholder 3">
            <a:extLst>
              <a:ext uri="{FF2B5EF4-FFF2-40B4-BE49-F238E27FC236}">
                <a16:creationId xmlns:a16="http://schemas.microsoft.com/office/drawing/2014/main" id="{B0F7780D-112B-4ABC-A7B2-F8163B9AD67A}"/>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244720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E27990-4D91-492F-9C71-A889169AB784}"/>
              </a:ext>
            </a:extLst>
          </p:cNvPr>
          <p:cNvSpPr>
            <a:spLocks noGrp="1"/>
          </p:cNvSpPr>
          <p:nvPr>
            <p:ph type="title"/>
          </p:nvPr>
        </p:nvSpPr>
        <p:spPr/>
        <p:txBody>
          <a:bodyPr/>
          <a:lstStyle/>
          <a:p>
            <a:r>
              <a:rPr lang="en-US" dirty="0"/>
              <a:t>Class overview</a:t>
            </a:r>
          </a:p>
        </p:txBody>
      </p:sp>
      <p:sp>
        <p:nvSpPr>
          <p:cNvPr id="5" name="Content Placeholder 4">
            <a:extLst>
              <a:ext uri="{FF2B5EF4-FFF2-40B4-BE49-F238E27FC236}">
                <a16:creationId xmlns:a16="http://schemas.microsoft.com/office/drawing/2014/main" id="{A803D529-73F3-4D92-AAED-91A73488727D}"/>
              </a:ext>
            </a:extLst>
          </p:cNvPr>
          <p:cNvSpPr>
            <a:spLocks noGrp="1"/>
          </p:cNvSpPr>
          <p:nvPr>
            <p:ph idx="1"/>
          </p:nvPr>
        </p:nvSpPr>
        <p:spPr/>
        <p:txBody>
          <a:bodyPr/>
          <a:lstStyle/>
          <a:p>
            <a:pPr marL="457200" indent="-457200">
              <a:buFont typeface="+mj-lt"/>
              <a:buAutoNum type="arabicPeriod"/>
            </a:pPr>
            <a:r>
              <a:rPr lang="en-US" dirty="0"/>
              <a:t>General re-introduction of ‘ontology’ versus ‘terminology’</a:t>
            </a:r>
          </a:p>
          <a:p>
            <a:pPr marL="457200" indent="-457200">
              <a:buFont typeface="+mj-lt"/>
              <a:buAutoNum type="arabicPeriod"/>
            </a:pPr>
            <a:r>
              <a:rPr lang="en-US" dirty="0"/>
              <a:t>Terminology selection and management</a:t>
            </a:r>
          </a:p>
          <a:p>
            <a:pPr marL="457200" indent="-457200">
              <a:buFont typeface="+mj-lt"/>
              <a:buAutoNum type="arabicPeriod"/>
            </a:pPr>
            <a:r>
              <a:rPr lang="en-US" dirty="0"/>
              <a:t>Definitions</a:t>
            </a:r>
          </a:p>
          <a:p>
            <a:pPr marL="457200" indent="-457200">
              <a:buFont typeface="+mj-lt"/>
              <a:buAutoNum type="arabicPeriod"/>
            </a:pPr>
            <a:r>
              <a:rPr lang="en-US" dirty="0"/>
              <a:t>Ontology design / putting it together: </a:t>
            </a:r>
          </a:p>
          <a:p>
            <a:pPr marL="857250" lvl="1" indent="-457200">
              <a:buFont typeface="+mj-lt"/>
              <a:buAutoNum type="arabicPeriod"/>
            </a:pPr>
            <a:r>
              <a:rPr lang="en-US" dirty="0"/>
              <a:t>lessons learned from A3</a:t>
            </a:r>
          </a:p>
          <a:p>
            <a:pPr marL="857250" lvl="1" indent="-457200">
              <a:buFont typeface="+mj-lt"/>
              <a:buAutoNum type="arabicPeriod"/>
            </a:pPr>
            <a:r>
              <a:rPr lang="en-US" dirty="0"/>
              <a:t>How to transform A3 into A4 (demo)</a:t>
            </a:r>
          </a:p>
        </p:txBody>
      </p:sp>
      <p:sp>
        <p:nvSpPr>
          <p:cNvPr id="6" name="Slide Number Placeholder 3">
            <a:extLst>
              <a:ext uri="{FF2B5EF4-FFF2-40B4-BE49-F238E27FC236}">
                <a16:creationId xmlns:a16="http://schemas.microsoft.com/office/drawing/2014/main" id="{DF3380C8-FF07-488D-BFD8-6BE60D3BA02A}"/>
              </a:ext>
            </a:extLst>
          </p:cNvPr>
          <p:cNvSpPr txBox="1">
            <a:spLocks/>
          </p:cNvSpPr>
          <p:nvPr/>
        </p:nvSpPr>
        <p:spPr>
          <a:xfrm>
            <a:off x="0" y="6477000"/>
            <a:ext cx="304800" cy="296863"/>
          </a:xfrm>
          <a:prstGeom prst="rect">
            <a:avLst/>
          </a:prstGeom>
        </p:spPr>
        <p:txBody>
          <a:bodyPr vert="horz" lIns="91440" tIns="45720" rIns="91440" bIns="45720" rtlCol="0" anchor="b"/>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7C5DB68A-9D44-4073-920F-D08D647C06A7}" type="slidenum">
              <a:rPr lang="en-US" smtClean="0"/>
              <a:pPr/>
              <a:t>8</a:t>
            </a:fld>
            <a:endParaRPr lang="en-US" dirty="0"/>
          </a:p>
        </p:txBody>
      </p:sp>
    </p:spTree>
    <p:extLst>
      <p:ext uri="{BB962C8B-B14F-4D97-AF65-F5344CB8AC3E}">
        <p14:creationId xmlns:p14="http://schemas.microsoft.com/office/powerpoint/2010/main" val="74675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8AE0E0-053D-4374-9A37-E9DB66C6EAEC}"/>
              </a:ext>
            </a:extLst>
          </p:cNvPr>
          <p:cNvSpPr>
            <a:spLocks noGrp="1"/>
          </p:cNvSpPr>
          <p:nvPr>
            <p:ph type="ctrTitle"/>
          </p:nvPr>
        </p:nvSpPr>
        <p:spPr/>
        <p:txBody>
          <a:bodyPr/>
          <a:lstStyle/>
          <a:p>
            <a:r>
              <a:rPr lang="en-US" dirty="0"/>
              <a:t>Ontology </a:t>
            </a:r>
            <a:r>
              <a:rPr lang="en-US" dirty="0">
                <a:sym typeface="Wingdings" panose="05000000000000000000" pitchFamily="2" charset="2"/>
              </a:rPr>
              <a:t> Terminology</a:t>
            </a:r>
            <a:endParaRPr lang="en-US" dirty="0"/>
          </a:p>
        </p:txBody>
      </p:sp>
      <p:sp>
        <p:nvSpPr>
          <p:cNvPr id="6" name="Subtitle 5">
            <a:extLst>
              <a:ext uri="{FF2B5EF4-FFF2-40B4-BE49-F238E27FC236}">
                <a16:creationId xmlns:a16="http://schemas.microsoft.com/office/drawing/2014/main" id="{5AF2479B-76B3-45CC-93EA-8093B221217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F6551D2-7F70-474E-8540-DAE49AE9946D}"/>
              </a:ext>
            </a:extLst>
          </p:cNvPr>
          <p:cNvSpPr>
            <a:spLocks noGrp="1"/>
          </p:cNvSpPr>
          <p:nvPr>
            <p:ph type="sldNum" sz="quarter" idx="4294967295"/>
          </p:nvPr>
        </p:nvSpPr>
        <p:spPr>
          <a:xfrm>
            <a:off x="0" y="6477000"/>
            <a:ext cx="304800" cy="296863"/>
          </a:xfrm>
        </p:spPr>
        <p:txBody>
          <a:bodyPr/>
          <a:lstStyle/>
          <a:p>
            <a:fld id="{7C5DB68A-9D44-4073-920F-D08D647C06A7}" type="slidenum">
              <a:rPr lang="en-US" smtClean="0"/>
              <a:t>9</a:t>
            </a:fld>
            <a:endParaRPr lang="en-US" dirty="0"/>
          </a:p>
        </p:txBody>
      </p:sp>
    </p:spTree>
    <p:extLst>
      <p:ext uri="{BB962C8B-B14F-4D97-AF65-F5344CB8AC3E}">
        <p14:creationId xmlns:p14="http://schemas.microsoft.com/office/powerpoint/2010/main" val="1905465857"/>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42197</TotalTime>
  <Words>2599</Words>
  <Application>Microsoft Office PowerPoint</Application>
  <PresentationFormat>On-screen Show (4:3)</PresentationFormat>
  <Paragraphs>628</Paragraphs>
  <Slides>47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Georgia</vt:lpstr>
      <vt:lpstr>Times</vt:lpstr>
      <vt:lpstr>Times New Roman</vt:lpstr>
      <vt:lpstr>Trebuchet MS</vt:lpstr>
      <vt:lpstr>2014-Indianapolis</vt:lpstr>
      <vt:lpstr>1_2014-Indianapolis</vt:lpstr>
      <vt:lpstr>BMI508 – Fall 2025 Introduction to Biomedical Ontology  Class 5 – Sept 24, 2025 General principles for realism-based ontology development   </vt:lpstr>
      <vt:lpstr>Last week’s extra credit opportunity: correct the axioms so that 2 distinct processes can occupy the same STR.</vt:lpstr>
      <vt:lpstr>A student’s response</vt:lpstr>
      <vt:lpstr>Last week’s extra credit opportunity: correct the axioms so that 2 distinct processes can occupy the same STR.</vt:lpstr>
      <vt:lpstr>Reading pre-class   </vt:lpstr>
      <vt:lpstr>Required reading for next week </vt:lpstr>
      <vt:lpstr>Assignment</vt:lpstr>
      <vt:lpstr>Class overview</vt:lpstr>
      <vt:lpstr>Ontology  Terminology</vt:lpstr>
      <vt:lpstr>OASAS data checking instructions</vt:lpstr>
      <vt:lpstr>Two important science- and research- related disciplines</vt:lpstr>
      <vt:lpstr>Two important science- and research- related disciplines</vt:lpstr>
      <vt:lpstr>Canonical case: faithful representation</vt:lpstr>
      <vt:lpstr>Delusions, fantasies, imaginations, …</vt:lpstr>
      <vt:lpstr>Delusions, fantasies, imaginations, …</vt:lpstr>
      <vt:lpstr>Delusions, fantasies, imaginations, …</vt:lpstr>
      <vt:lpstr>Delusions, fantasies, imaginations, …</vt:lpstr>
      <vt:lpstr>PowerPoint Presentation</vt:lpstr>
      <vt:lpstr>Semiotic / semantic triangle (Ogden &amp; Richards, 1923: The meaning of ‘meaning’)</vt:lpstr>
      <vt:lpstr>Prehistoric ‘psychiatry’: drapetomania</vt:lpstr>
      <vt:lpstr>Exercise: what may be the case in reality?</vt:lpstr>
      <vt:lpstr>Exercise: what may be the case in reality?</vt:lpstr>
      <vt:lpstr>Exercise: what may be the case in reality?</vt:lpstr>
      <vt:lpstr>Exercise: what may be the case in reality?</vt:lpstr>
      <vt:lpstr>Exercise: what may be the case in reality?</vt:lpstr>
      <vt:lpstr>How can we find out?</vt:lpstr>
      <vt:lpstr>Term types</vt:lpstr>
      <vt:lpstr>‘Illness’ in Merriam-Webster</vt:lpstr>
      <vt:lpstr>‘Illness’ in Merriam-Webster</vt:lpstr>
      <vt:lpstr>What is the case ?</vt:lpstr>
      <vt:lpstr>‘Illness’ in Merriam-Webster</vt:lpstr>
      <vt:lpstr>What is the case ?</vt:lpstr>
      <vt:lpstr>‘Illness’ in Merriam-Webster</vt:lpstr>
      <vt:lpstr>‘Illness’ in Merriam-Webster</vt:lpstr>
      <vt:lpstr>Better general strategy (than consulting dictionaries)</vt:lpstr>
      <vt:lpstr>Metaphysical inquiry as a start</vt:lpstr>
      <vt:lpstr>The objective Bio-Psycho-Social perspective</vt:lpstr>
      <vt:lpstr>The subjective Bio-Psycho-Social perspective</vt:lpstr>
      <vt:lpstr>Overlap in the subjective Bio-Psycho-Social perspective</vt:lpstr>
      <vt:lpstr>General strategy</vt:lpstr>
      <vt:lpstr>The ontological approach</vt:lpstr>
      <vt:lpstr>‘Type-terms’  ‘language terms’</vt:lpstr>
      <vt:lpstr>Requirements for type-terms</vt:lpstr>
      <vt:lpstr>Requirements for text definitions</vt:lpstr>
      <vt:lpstr>A4 assessment</vt:lpstr>
      <vt:lpstr>PowerPoint Presentation</vt:lpstr>
      <vt:lpstr>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cp:lastModifiedBy>
  <cp:revision>1597</cp:revision>
  <dcterms:created xsi:type="dcterms:W3CDTF">1601-01-01T00:00:00Z</dcterms:created>
  <dcterms:modified xsi:type="dcterms:W3CDTF">2025-09-23T21:46:14Z</dcterms:modified>
</cp:coreProperties>
</file>